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3698" r:id="rId5"/>
    <p:sldMasterId id="2147483720" r:id="rId6"/>
  </p:sldMasterIdLst>
  <p:notesMasterIdLst>
    <p:notesMasterId r:id="rId55"/>
  </p:notesMasterIdLst>
  <p:handoutMasterIdLst>
    <p:handoutMasterId r:id="rId56"/>
  </p:handoutMasterIdLst>
  <p:sldIdLst>
    <p:sldId id="350" r:id="rId7"/>
    <p:sldId id="3855" r:id="rId8"/>
    <p:sldId id="495" r:id="rId9"/>
    <p:sldId id="366" r:id="rId10"/>
    <p:sldId id="3854" r:id="rId11"/>
    <p:sldId id="368" r:id="rId12"/>
    <p:sldId id="371" r:id="rId13"/>
    <p:sldId id="297" r:id="rId14"/>
    <p:sldId id="298" r:id="rId15"/>
    <p:sldId id="372" r:id="rId16"/>
    <p:sldId id="375" r:id="rId17"/>
    <p:sldId id="3878" r:id="rId18"/>
    <p:sldId id="3877" r:id="rId19"/>
    <p:sldId id="373" r:id="rId20"/>
    <p:sldId id="3879" r:id="rId21"/>
    <p:sldId id="3880" r:id="rId22"/>
    <p:sldId id="256" r:id="rId23"/>
    <p:sldId id="257" r:id="rId24"/>
    <p:sldId id="287" r:id="rId25"/>
    <p:sldId id="299" r:id="rId26"/>
    <p:sldId id="288" r:id="rId27"/>
    <p:sldId id="289" r:id="rId28"/>
    <p:sldId id="291" r:id="rId29"/>
    <p:sldId id="3912" r:id="rId30"/>
    <p:sldId id="3901" r:id="rId31"/>
    <p:sldId id="3913" r:id="rId32"/>
    <p:sldId id="3898" r:id="rId33"/>
    <p:sldId id="3902" r:id="rId34"/>
    <p:sldId id="3904" r:id="rId35"/>
    <p:sldId id="3892" r:id="rId36"/>
    <p:sldId id="3914" r:id="rId37"/>
    <p:sldId id="3915" r:id="rId38"/>
    <p:sldId id="3916" r:id="rId39"/>
    <p:sldId id="3917" r:id="rId40"/>
    <p:sldId id="3918" r:id="rId41"/>
    <p:sldId id="3919" r:id="rId42"/>
    <p:sldId id="300" r:id="rId43"/>
    <p:sldId id="286" r:id="rId44"/>
    <p:sldId id="3920" r:id="rId45"/>
    <p:sldId id="3921" r:id="rId46"/>
    <p:sldId id="301" r:id="rId47"/>
    <p:sldId id="3909" r:id="rId48"/>
    <p:sldId id="302" r:id="rId49"/>
    <p:sldId id="303" r:id="rId50"/>
    <p:sldId id="304" r:id="rId51"/>
    <p:sldId id="281" r:id="rId52"/>
    <p:sldId id="306" r:id="rId53"/>
    <p:sldId id="30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391FFC-6319-42F7-AC8F-6113C620A3BE}">
          <p14:sldIdLst>
            <p14:sldId id="350"/>
            <p14:sldId id="3855"/>
            <p14:sldId id="495"/>
            <p14:sldId id="366"/>
            <p14:sldId id="3854"/>
            <p14:sldId id="368"/>
            <p14:sldId id="371"/>
            <p14:sldId id="297"/>
            <p14:sldId id="298"/>
            <p14:sldId id="372"/>
            <p14:sldId id="375"/>
            <p14:sldId id="3878"/>
            <p14:sldId id="3877"/>
            <p14:sldId id="373"/>
            <p14:sldId id="3879"/>
            <p14:sldId id="3880"/>
          </p14:sldIdLst>
        </p14:section>
        <p14:section name="Default Section" id="{B345EBDA-5191-443D-A0F3-2958FB2C5310}">
          <p14:sldIdLst>
            <p14:sldId id="256"/>
            <p14:sldId id="257"/>
            <p14:sldId id="287"/>
            <p14:sldId id="299"/>
            <p14:sldId id="288"/>
            <p14:sldId id="289"/>
            <p14:sldId id="291"/>
            <p14:sldId id="3912"/>
            <p14:sldId id="3901"/>
            <p14:sldId id="3913"/>
            <p14:sldId id="3898"/>
            <p14:sldId id="3902"/>
            <p14:sldId id="3904"/>
            <p14:sldId id="3892"/>
            <p14:sldId id="3914"/>
            <p14:sldId id="3915"/>
            <p14:sldId id="3916"/>
            <p14:sldId id="3917"/>
            <p14:sldId id="3918"/>
            <p14:sldId id="3919"/>
            <p14:sldId id="300"/>
            <p14:sldId id="286"/>
            <p14:sldId id="3920"/>
            <p14:sldId id="3921"/>
            <p14:sldId id="301"/>
            <p14:sldId id="3909"/>
            <p14:sldId id="302"/>
            <p14:sldId id="303"/>
            <p14:sldId id="304"/>
            <p14:sldId id="281"/>
            <p14:sldId id="306"/>
            <p14:sldId id="305"/>
          </p14:sldIdLst>
        </p14:section>
        <p14:section name="Alternative Summary Tab Slides (19-24)" id="{7C8C2E46-2E25-48BD-896E-6A5FC68E8D7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60825-7360-487A-A1C3-6836D4E274D9}" v="11" dt="2025-03-04T15:08:34.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Reginald" userId="46b2b0f4-eec7-426c-9d2d-1dd4c3664997" providerId="ADAL" clId="{70E60825-7360-487A-A1C3-6836D4E274D9}"/>
    <pc:docChg chg="undo custSel addSld delSld modSld">
      <pc:chgData name="Lawrence, Reginald" userId="46b2b0f4-eec7-426c-9d2d-1dd4c3664997" providerId="ADAL" clId="{70E60825-7360-487A-A1C3-6836D4E274D9}" dt="2025-03-04T15:07:19.508" v="186" actId="47"/>
      <pc:docMkLst>
        <pc:docMk/>
      </pc:docMkLst>
      <pc:sldChg chg="del">
        <pc:chgData name="Lawrence, Reginald" userId="46b2b0f4-eec7-426c-9d2d-1dd4c3664997" providerId="ADAL" clId="{70E60825-7360-487A-A1C3-6836D4E274D9}" dt="2025-03-04T14:59:50.839" v="1"/>
        <pc:sldMkLst>
          <pc:docMk/>
          <pc:sldMk cId="905865389" sldId="297"/>
        </pc:sldMkLst>
      </pc:sldChg>
      <pc:sldChg chg="del">
        <pc:chgData name="Lawrence, Reginald" userId="46b2b0f4-eec7-426c-9d2d-1dd4c3664997" providerId="ADAL" clId="{70E60825-7360-487A-A1C3-6836D4E274D9}" dt="2025-03-04T15:00:12.239" v="2" actId="47"/>
        <pc:sldMkLst>
          <pc:docMk/>
          <pc:sldMk cId="1199750312" sldId="367"/>
        </pc:sldMkLst>
      </pc:sldChg>
      <pc:sldChg chg="del">
        <pc:chgData name="Lawrence, Reginald" userId="46b2b0f4-eec7-426c-9d2d-1dd4c3664997" providerId="ADAL" clId="{70E60825-7360-487A-A1C3-6836D4E274D9}" dt="2025-03-04T15:00:30.754" v="3" actId="47"/>
        <pc:sldMkLst>
          <pc:docMk/>
          <pc:sldMk cId="1252646586" sldId="369"/>
        </pc:sldMkLst>
      </pc:sldChg>
      <pc:sldChg chg="del">
        <pc:chgData name="Lawrence, Reginald" userId="46b2b0f4-eec7-426c-9d2d-1dd4c3664997" providerId="ADAL" clId="{70E60825-7360-487A-A1C3-6836D4E274D9}" dt="2025-03-04T14:58:29.730" v="0" actId="47"/>
        <pc:sldMkLst>
          <pc:docMk/>
          <pc:sldMk cId="1664250397" sldId="370"/>
        </pc:sldMkLst>
      </pc:sldChg>
      <pc:sldChg chg="modSp mod">
        <pc:chgData name="Lawrence, Reginald" userId="46b2b0f4-eec7-426c-9d2d-1dd4c3664997" providerId="ADAL" clId="{70E60825-7360-487A-A1C3-6836D4E274D9}" dt="2025-03-04T15:03:27.631" v="182" actId="20577"/>
        <pc:sldMkLst>
          <pc:docMk/>
          <pc:sldMk cId="2796984891" sldId="3878"/>
        </pc:sldMkLst>
        <pc:spChg chg="mod">
          <ac:chgData name="Lawrence, Reginald" userId="46b2b0f4-eec7-426c-9d2d-1dd4c3664997" providerId="ADAL" clId="{70E60825-7360-487A-A1C3-6836D4E274D9}" dt="2025-03-04T15:03:27.631" v="182" actId="20577"/>
          <ac:spMkLst>
            <pc:docMk/>
            <pc:sldMk cId="2796984891" sldId="3878"/>
            <ac:spMk id="4" creationId="{4568A5FD-D981-6ADC-D782-B63334D76AA4}"/>
          </ac:spMkLst>
        </pc:spChg>
      </pc:sldChg>
      <pc:sldChg chg="modSp">
        <pc:chgData name="Lawrence, Reginald" userId="46b2b0f4-eec7-426c-9d2d-1dd4c3664997" providerId="ADAL" clId="{70E60825-7360-487A-A1C3-6836D4E274D9}" dt="2025-03-04T15:07:18.340" v="185"/>
        <pc:sldMkLst>
          <pc:docMk/>
          <pc:sldMk cId="2948078563" sldId="3879"/>
        </pc:sldMkLst>
        <pc:graphicFrameChg chg="mod">
          <ac:chgData name="Lawrence, Reginald" userId="46b2b0f4-eec7-426c-9d2d-1dd4c3664997" providerId="ADAL" clId="{70E60825-7360-487A-A1C3-6836D4E274D9}" dt="2025-03-04T15:07:18.340" v="185"/>
          <ac:graphicFrameMkLst>
            <pc:docMk/>
            <pc:sldMk cId="2948078563" sldId="3879"/>
            <ac:graphicFrameMk id="4" creationId="{FED0A3D8-2DF3-BD85-7DDD-2B9386D5CB71}"/>
          </ac:graphicFrameMkLst>
        </pc:graphicFrameChg>
        <pc:graphicFrameChg chg="mod">
          <ac:chgData name="Lawrence, Reginald" userId="46b2b0f4-eec7-426c-9d2d-1dd4c3664997" providerId="ADAL" clId="{70E60825-7360-487A-A1C3-6836D4E274D9}" dt="2025-03-04T15:07:17.574" v="184"/>
          <ac:graphicFrameMkLst>
            <pc:docMk/>
            <pc:sldMk cId="2948078563" sldId="3879"/>
            <ac:graphicFrameMk id="5" creationId="{D8546A83-3355-9B7C-0A29-4F76E223247E}"/>
          </ac:graphicFrameMkLst>
        </pc:graphicFrameChg>
      </pc:sldChg>
      <pc:sldChg chg="add del">
        <pc:chgData name="Lawrence, Reginald" userId="46b2b0f4-eec7-426c-9d2d-1dd4c3664997" providerId="ADAL" clId="{70E60825-7360-487A-A1C3-6836D4E274D9}" dt="2025-03-04T15:07:19.508" v="186" actId="47"/>
        <pc:sldMkLst>
          <pc:docMk/>
          <pc:sldMk cId="8753184" sldId="388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1.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ata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1.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a:xfrm>
          <a:off x="1539005" y="2461121"/>
          <a:ext cx="1150626" cy="1008591"/>
        </a:xfrm>
        <a:prstGeom prst="rect">
          <a:avLst/>
        </a:prstGeom>
        <a:noFill/>
        <a:ln>
          <a:noFill/>
        </a:ln>
        <a:effectLst/>
      </dgm:spPr>
      <dgm:t>
        <a:bodyPr/>
        <a:lstStyle/>
        <a:p>
          <a:pPr>
            <a:spcAft>
              <a:spcPct val="35000"/>
            </a:spcAft>
            <a:buNone/>
          </a:pPr>
          <a:r>
            <a:rPr lang="en-US" sz="1600" b="1">
              <a:solidFill>
                <a:sysClr val="windowText" lastClr="000000">
                  <a:hueOff val="0"/>
                  <a:satOff val="0"/>
                  <a:lumOff val="0"/>
                  <a:alphaOff val="0"/>
                </a:sysClr>
              </a:solidFill>
              <a:latin typeface="Tenorite"/>
              <a:ea typeface="+mn-ea"/>
              <a:cs typeface="+mn-cs"/>
            </a:rPr>
            <a:t>Step 2 </a:t>
          </a:r>
          <a:r>
            <a:rPr lang="en-US" sz="1400" b="0" u="sng">
              <a:solidFill>
                <a:sysClr val="windowText" lastClr="000000">
                  <a:hueOff val="0"/>
                  <a:satOff val="0"/>
                  <a:lumOff val="0"/>
                  <a:alphaOff val="0"/>
                </a:sysClr>
              </a:solidFill>
              <a:latin typeface="Tenorite"/>
              <a:ea typeface="+mn-ea"/>
              <a:cs typeface="+mn-cs"/>
            </a:rPr>
            <a:t>Pri</a:t>
          </a:r>
          <a:r>
            <a:rPr lang="en-US" sz="1400" u="sng">
              <a:solidFill>
                <a:sysClr val="windowText" lastClr="000000">
                  <a:hueOff val="0"/>
                  <a:satOff val="0"/>
                  <a:lumOff val="0"/>
                  <a:alphaOff val="0"/>
                </a:sysClr>
              </a:solidFill>
              <a:latin typeface="Tenorite"/>
              <a:ea typeface="+mn-ea"/>
              <a:cs typeface="+mn-cs"/>
            </a:rPr>
            <a:t>ncipals</a:t>
          </a:r>
          <a:r>
            <a:rPr lang="en-US" sz="1400">
              <a:solidFill>
                <a:sysClr val="windowText" lastClr="000000">
                  <a:hueOff val="0"/>
                  <a:satOff val="0"/>
                  <a:lumOff val="0"/>
                  <a:alphaOff val="0"/>
                </a:sysClr>
              </a:solidFill>
              <a:latin typeface="Tenorite"/>
              <a:ea typeface="+mn-ea"/>
              <a:cs typeface="+mn-cs"/>
            </a:rPr>
            <a:t> Workshop   FY </a:t>
          </a:r>
          <a:r>
            <a:rPr lang="en-US" sz="1400">
              <a:solidFill>
                <a:sysClr val="windowText" lastClr="000000">
                  <a:hueOff val="0"/>
                  <a:satOff val="0"/>
                  <a:lumOff val="0"/>
                  <a:alphaOff val="0"/>
                </a:sysClr>
              </a:solidFill>
              <a:latin typeface="Arial"/>
              <a:ea typeface="+mn-ea"/>
              <a:cs typeface="+mn-cs"/>
            </a:rPr>
            <a:t>26</a:t>
          </a:r>
          <a:r>
            <a:rPr lang="en-US" sz="1400">
              <a:solidFill>
                <a:sysClr val="windowText" lastClr="000000">
                  <a:hueOff val="0"/>
                  <a:satOff val="0"/>
                  <a:lumOff val="0"/>
                  <a:alphaOff val="0"/>
                </a:sysClr>
              </a:solidFill>
              <a:latin typeface="Tenorite"/>
              <a:ea typeface="+mn-ea"/>
              <a:cs typeface="+mn-cs"/>
            </a:rPr>
            <a:t> Budget</a:t>
          </a:r>
        </a:p>
        <a:p>
          <a:pPr>
            <a:spcAft>
              <a:spcPct val="35000"/>
            </a:spcAft>
            <a:buNone/>
          </a:pPr>
          <a:r>
            <a:rPr lang="en-US" sz="1200">
              <a:solidFill>
                <a:srgbClr val="FF0000"/>
              </a:solidFill>
              <a:latin typeface="Calibri"/>
              <a:ea typeface="+mn-ea"/>
              <a:cs typeface="Times New Roman"/>
            </a:rPr>
            <a:t>January 15</a:t>
          </a:r>
          <a:r>
            <a:rPr lang="en-US" sz="1200">
              <a:solidFill>
                <a:sysClr val="windowText" lastClr="000000">
                  <a:hueOff val="0"/>
                  <a:satOff val="0"/>
                  <a:lumOff val="0"/>
                  <a:alphaOff val="0"/>
                </a:sysClr>
              </a:solidFill>
              <a:latin typeface="Calibri"/>
              <a:ea typeface="+mn-ea"/>
              <a:cs typeface="Times New Roman"/>
            </a:rPr>
            <a:t> </a:t>
          </a:r>
          <a:r>
            <a:rPr lang="en-US" sz="1200" baseline="30000">
              <a:solidFill>
                <a:sysClr val="windowText" lastClr="000000">
                  <a:hueOff val="0"/>
                  <a:satOff val="0"/>
                  <a:lumOff val="0"/>
                  <a:alphaOff val="0"/>
                </a:sysClr>
              </a:solidFill>
              <a:latin typeface="Calibri"/>
              <a:ea typeface="+mn-ea"/>
              <a:cs typeface="Times New Roman"/>
            </a:rPr>
            <a:t> </a:t>
          </a:r>
          <a:endParaRPr lang="en-US" sz="1200">
            <a:solidFill>
              <a:sysClr val="windowText" lastClr="000000">
                <a:hueOff val="0"/>
                <a:satOff val="0"/>
                <a:lumOff val="0"/>
                <a:alphaOff val="0"/>
              </a:sysClr>
            </a:solidFill>
            <a:latin typeface="Calibri"/>
            <a:ea typeface="+mn-ea"/>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a:xfrm>
          <a:off x="4349050" y="1711539"/>
          <a:ext cx="1282937" cy="1137853"/>
        </a:xfrm>
        <a:prstGeom prst="rect">
          <a:avLst/>
        </a:prstGeom>
        <a:noFill/>
        <a:ln>
          <a:noFill/>
        </a:ln>
        <a:effectLst/>
      </dgm:spPr>
      <dgm:t>
        <a:bodyPr/>
        <a:lstStyle/>
        <a:p>
          <a:pPr rtl="0">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a:xfrm>
          <a:off x="130413" y="2809678"/>
          <a:ext cx="1150626" cy="1008591"/>
        </a:xfrm>
        <a:prstGeom prst="rect">
          <a:avLst/>
        </a:prstGeom>
        <a:noFill/>
        <a:ln>
          <a:noFill/>
        </a:ln>
        <a:effectLst/>
      </dgm:spPr>
      <dgm:t>
        <a:bodyPr/>
        <a:lstStyle/>
        <a:p>
          <a:pPr rtl="0">
            <a:buNone/>
          </a:pPr>
          <a:r>
            <a:rPr lang="en-US" sz="1600" b="1">
              <a:solidFill>
                <a:sysClr val="windowText" lastClr="000000">
                  <a:hueOff val="0"/>
                  <a:satOff val="0"/>
                  <a:lumOff val="0"/>
                  <a:alphaOff val="0"/>
                </a:sysClr>
              </a:solidFill>
              <a:latin typeface="Tenorite"/>
              <a:ea typeface="+mn-ea"/>
              <a:cs typeface="+mn-cs"/>
            </a:rPr>
            <a:t>Step 1                             </a:t>
          </a:r>
          <a:r>
            <a:rPr lang="en-US" sz="1400">
              <a:solidFill>
                <a:sysClr val="windowText" lastClr="000000">
                  <a:hueOff val="0"/>
                  <a:satOff val="0"/>
                  <a:lumOff val="0"/>
                  <a:alphaOff val="0"/>
                </a:sysClr>
              </a:solidFill>
              <a:latin typeface="Arial"/>
              <a:ea typeface="+mn-ea"/>
              <a:cs typeface="+mn-cs"/>
            </a:rPr>
            <a:t>Update</a:t>
          </a:r>
          <a:r>
            <a:rPr lang="en-US" sz="1400" b="0">
              <a:solidFill>
                <a:sysClr val="windowText" lastClr="000000">
                  <a:hueOff val="0"/>
                  <a:satOff val="0"/>
                  <a:lumOff val="0"/>
                  <a:alphaOff val="0"/>
                </a:sysClr>
              </a:solidFill>
              <a:latin typeface="Tenorite"/>
              <a:ea typeface="+mn-ea"/>
              <a:cs typeface="+mn-cs"/>
            </a:rPr>
            <a:t> </a:t>
          </a:r>
          <a:r>
            <a:rPr lang="en-US" sz="1400">
              <a:solidFill>
                <a:sysClr val="windowText" lastClr="000000">
                  <a:hueOff val="0"/>
                  <a:satOff val="0"/>
                  <a:lumOff val="0"/>
                  <a:alphaOff val="0"/>
                </a:sysClr>
              </a:solidFill>
              <a:latin typeface="Tenorite"/>
              <a:ea typeface="+mn-ea"/>
              <a:cs typeface="+mn-cs"/>
            </a:rPr>
            <a:t>Strategic Plan</a:t>
          </a:r>
          <a:r>
            <a:rPr lang="en-US" sz="1400">
              <a:solidFill>
                <a:sysClr val="windowText" lastClr="000000">
                  <a:hueOff val="0"/>
                  <a:satOff val="0"/>
                  <a:lumOff val="0"/>
                  <a:alphaOff val="0"/>
                </a:sysClr>
              </a:solidFill>
              <a:latin typeface="Arial"/>
              <a:ea typeface="+mn-ea"/>
              <a:cs typeface="+mn-cs"/>
            </a:rPr>
            <a:t> &amp; Rank Priorities</a:t>
          </a:r>
          <a:endParaRPr lang="en-US" sz="1400">
            <a:solidFill>
              <a:sysClr val="windowText" lastClr="000000">
                <a:hueOff val="0"/>
                <a:satOff val="0"/>
                <a:lumOff val="0"/>
                <a:alphaOff val="0"/>
              </a:sysClr>
            </a:solidFill>
            <a:latin typeface="Tenorite"/>
            <a:ea typeface="+mn-ea"/>
            <a:cs typeface="+mn-cs"/>
          </a:endParaRP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8591602" y="611553"/>
          <a:ext cx="131133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rtl="0">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947597" y="2112563"/>
          <a:ext cx="1150626" cy="1008591"/>
        </a:xfrm>
        <a:prstGeom prst="rect">
          <a:avLst/>
        </a:prstGeom>
        <a:noFill/>
        <a:ln>
          <a:noFill/>
        </a:ln>
        <a:effectLst/>
      </dgm:spPr>
      <dgm:t>
        <a:bodyPr/>
        <a:lstStyle/>
        <a:p>
          <a:pPr>
            <a:lnSpc>
              <a:spcPct val="90000"/>
            </a:lnSpc>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rtl="0">
            <a:lnSpc>
              <a:spcPct val="90000"/>
            </a:lnSpc>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9990880" y="247554"/>
          <a:ext cx="1150626" cy="1008591"/>
        </a:xfrm>
        <a:prstGeom prst="rect">
          <a:avLst/>
        </a:prstGeom>
        <a:noFill/>
        <a:ln>
          <a:noFill/>
        </a:ln>
        <a:effectLst/>
      </dgm:spPr>
      <dgm:t>
        <a:bodyPr/>
        <a:lstStyle/>
        <a:p>
          <a:pPr>
            <a:lnSpc>
              <a:spcPct val="90000"/>
            </a:lnSpc>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a:lnSpc>
              <a:spcPct val="90000"/>
            </a:lnSpc>
            <a:spcAft>
              <a:spcPct val="35000"/>
            </a:spcAft>
            <a:buNone/>
          </a:pPr>
          <a:r>
            <a:rPr lang="en-US" sz="1200" kern="1200" dirty="0">
              <a:solidFill>
                <a:srgbClr val="FF0000"/>
              </a:solidFill>
              <a:latin typeface="Calibri"/>
              <a:ea typeface="+mn-ea"/>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7199568" y="1038549"/>
          <a:ext cx="116856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a:xfrm>
          <a:off x="5764781" y="1350817"/>
          <a:ext cx="1150626" cy="1008591"/>
        </a:xfrm>
        <a:prstGeom prst="rect">
          <a:avLst/>
        </a:prstGeom>
        <a:noFill/>
        <a:ln>
          <a:noFill/>
        </a:ln>
        <a:effectLst/>
      </dgm:spPr>
      <dgm:t>
        <a:bodyPr/>
        <a:lstStyle/>
        <a:p>
          <a:pPr>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57EA8-A8CB-4B97-AE36-88FC7A3C27DA}"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B698FFB7-FD6B-4BD8-B0C9-CA4169A2581D}">
      <dgm:prSet/>
      <dgm: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gm:spPr>
      <dgm:t>
        <a:bodyPr/>
        <a:lstStyle/>
        <a:p>
          <a:pPr rtl="0">
            <a:buNone/>
          </a:pPr>
          <a:r>
            <a:rPr lang="en-US">
              <a:solidFill>
                <a:sysClr val="windowText" lastClr="000000">
                  <a:hueOff val="0"/>
                  <a:satOff val="0"/>
                  <a:lumOff val="0"/>
                  <a:alphaOff val="0"/>
                </a:sysClr>
              </a:solidFill>
              <a:latin typeface="Tenorite"/>
              <a:ea typeface="+mn-ea"/>
              <a:cs typeface="+mn-cs"/>
            </a:rPr>
            <a:t>The GO Team needs to </a:t>
          </a:r>
          <a:r>
            <a:rPr lang="en-US" b="1">
              <a:solidFill>
                <a:srgbClr val="A92A91"/>
              </a:solidFill>
              <a:latin typeface="Tenorite"/>
              <a:ea typeface="+mn-ea"/>
              <a:cs typeface="+mn-cs"/>
            </a:rPr>
            <a:t>TAKE ACTION</a:t>
          </a:r>
          <a:r>
            <a:rPr lang="en-US" b="1">
              <a:solidFill>
                <a:sysClr val="windowText" lastClr="000000">
                  <a:hueOff val="0"/>
                  <a:satOff val="0"/>
                  <a:lumOff val="0"/>
                  <a:alphaOff val="0"/>
                </a:sysClr>
              </a:solidFill>
              <a:latin typeface="Tenorite"/>
              <a:ea typeface="+mn-ea"/>
              <a:cs typeface="+mn-cs"/>
            </a:rPr>
            <a:t> </a:t>
          </a:r>
          <a:r>
            <a:rPr lang="en-US">
              <a:solidFill>
                <a:sysClr val="windowText" lastClr="000000">
                  <a:hueOff val="0"/>
                  <a:satOff val="0"/>
                  <a:lumOff val="0"/>
                  <a:alphaOff val="0"/>
                </a:sysClr>
              </a:solidFill>
              <a:latin typeface="Tenorite"/>
              <a:ea typeface="+mn-ea"/>
              <a:cs typeface="+mn-cs"/>
            </a:rPr>
            <a:t>(vote) on its FY26 budget.</a:t>
          </a:r>
        </a:p>
      </dgm:t>
    </dgm:pt>
    <dgm:pt modelId="{950EE0D0-80E2-49F3-994F-2E3921FB315C}" type="parTrans" cxnId="{FEBA400C-84DF-423B-B575-BC0B378F6430}">
      <dgm:prSet/>
      <dgm:spPr/>
      <dgm:t>
        <a:bodyPr/>
        <a:lstStyle/>
        <a:p>
          <a:endParaRPr lang="en-US"/>
        </a:p>
      </dgm:t>
    </dgm:pt>
    <dgm:pt modelId="{02329CA9-7D80-4F4B-B5F4-8D42C2AE4C2F}" type="sibTrans" cxnId="{FEBA400C-84DF-423B-B575-BC0B378F6430}">
      <dgm:prSet/>
      <dgm:spPr/>
      <dgm:t>
        <a:bodyPr/>
        <a:lstStyle/>
        <a:p>
          <a:endParaRPr lang="en-US"/>
        </a:p>
      </dgm:t>
    </dgm:pt>
    <dgm:pt modelId="{94F1C6E0-096F-492A-B4E1-7B6D4001B7E5}">
      <dgm:prSet/>
      <dgm: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After the motion and a second, the GO Team may have additional discussion.</a:t>
          </a:r>
        </a:p>
      </dgm:t>
    </dgm:pt>
    <dgm:pt modelId="{79E27E22-597C-4129-A4A9-578735BB6A85}" type="parTrans" cxnId="{44D66627-35EF-4FAE-9028-4262BD14F64E}">
      <dgm:prSet/>
      <dgm:spPr/>
      <dgm:t>
        <a:bodyPr/>
        <a:lstStyle/>
        <a:p>
          <a:endParaRPr lang="en-US"/>
        </a:p>
      </dgm:t>
    </dgm:pt>
    <dgm:pt modelId="{315A0655-BBEC-4E14-A840-69AAD69ED390}" type="sibTrans" cxnId="{44D66627-35EF-4FAE-9028-4262BD14F64E}">
      <dgm:prSet/>
      <dgm:spPr/>
      <dgm:t>
        <a:bodyPr/>
        <a:lstStyle/>
        <a:p>
          <a:endParaRPr lang="en-US"/>
        </a:p>
      </dgm:t>
    </dgm:pt>
    <dgm:pt modelId="{42453601-FF84-4198-A2D2-B657E77A0010}">
      <dgm:prSet/>
      <dgm: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Once discussion is concluded, the GO Team will vote.</a:t>
          </a:r>
        </a:p>
      </dgm:t>
    </dgm:pt>
    <dgm:pt modelId="{11514F74-DC2A-421E-958E-9B75DCABBE2C}" type="parTrans" cxnId="{D77387F7-7BAC-40EB-92A5-2A56CB6A0A0F}">
      <dgm:prSet/>
      <dgm:spPr/>
      <dgm:t>
        <a:bodyPr/>
        <a:lstStyle/>
        <a:p>
          <a:endParaRPr lang="en-US"/>
        </a:p>
      </dgm:t>
    </dgm:pt>
    <dgm:pt modelId="{2A4380EF-DFFB-4E6E-A27D-F75659ED6F58}" type="sibTrans" cxnId="{D77387F7-7BAC-40EB-92A5-2A56CB6A0A0F}">
      <dgm:prSet/>
      <dgm:spPr/>
      <dgm:t>
        <a:bodyPr/>
        <a:lstStyle/>
        <a:p>
          <a:endParaRPr lang="en-US"/>
        </a:p>
      </dgm:t>
    </dgm:pt>
    <dgm:pt modelId="{0564E5EF-5B36-494C-A6C0-23CFB55B7BCC}" type="pres">
      <dgm:prSet presAssocID="{AD357EA8-A8CB-4B97-AE36-88FC7A3C27DA}" presName="hierChild1" presStyleCnt="0">
        <dgm:presLayoutVars>
          <dgm:chPref val="1"/>
          <dgm:dir/>
          <dgm:animOne val="branch"/>
          <dgm:animLvl val="lvl"/>
          <dgm:resizeHandles/>
        </dgm:presLayoutVars>
      </dgm:prSet>
      <dgm:spPr/>
    </dgm:pt>
    <dgm:pt modelId="{B6DF30B4-497D-4F6D-9D73-6DD5783129BA}" type="pres">
      <dgm:prSet presAssocID="{B698FFB7-FD6B-4BD8-B0C9-CA4169A2581D}" presName="hierRoot1" presStyleCnt="0"/>
      <dgm:spPr/>
    </dgm:pt>
    <dgm:pt modelId="{B3119F31-75F2-4AAF-8BC5-D071DA356600}" type="pres">
      <dgm:prSet presAssocID="{B698FFB7-FD6B-4BD8-B0C9-CA4169A2581D}" presName="composite" presStyleCnt="0"/>
      <dgm:spPr/>
    </dgm:pt>
    <dgm:pt modelId="{F3A135DB-2376-4E3B-A20A-41984A2C6E6D}" type="pres">
      <dgm:prSet presAssocID="{B698FFB7-FD6B-4BD8-B0C9-CA4169A2581D}" presName="background" presStyleLbl="node0" presStyleIdx="0" presStyleCnt="3"/>
      <dgm: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gm:spPr>
    </dgm:pt>
    <dgm:pt modelId="{FA82B6CE-D09A-4090-AE86-805DDA5FD9D1}" type="pres">
      <dgm:prSet presAssocID="{B698FFB7-FD6B-4BD8-B0C9-CA4169A2581D}" presName="text" presStyleLbl="fgAcc0" presStyleIdx="0" presStyleCnt="3">
        <dgm:presLayoutVars>
          <dgm:chPref val="3"/>
        </dgm:presLayoutVars>
      </dgm:prSet>
      <dgm:spPr/>
    </dgm:pt>
    <dgm:pt modelId="{9538D900-7AE8-458D-A772-4AD773D1EAC8}" type="pres">
      <dgm:prSet presAssocID="{B698FFB7-FD6B-4BD8-B0C9-CA4169A2581D}" presName="hierChild2" presStyleCnt="0"/>
      <dgm:spPr/>
    </dgm:pt>
    <dgm:pt modelId="{171B1F7F-308A-4D14-973E-1576E2F58C30}" type="pres">
      <dgm:prSet presAssocID="{94F1C6E0-096F-492A-B4E1-7B6D4001B7E5}" presName="hierRoot1" presStyleCnt="0"/>
      <dgm:spPr/>
    </dgm:pt>
    <dgm:pt modelId="{2E5E3512-2441-4FFF-9678-0DCC32A31043}" type="pres">
      <dgm:prSet presAssocID="{94F1C6E0-096F-492A-B4E1-7B6D4001B7E5}" presName="composite" presStyleCnt="0"/>
      <dgm:spPr/>
    </dgm:pt>
    <dgm:pt modelId="{60F45E52-7DB8-499D-BC6D-774E123989C7}" type="pres">
      <dgm:prSet presAssocID="{94F1C6E0-096F-492A-B4E1-7B6D4001B7E5}" presName="background" presStyleLbl="node0" presStyleIdx="1" presStyleCnt="3"/>
      <dgm: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gm:spPr>
    </dgm:pt>
    <dgm:pt modelId="{56E9DAE2-B9E4-4613-8034-2724F6BCF6F4}" type="pres">
      <dgm:prSet presAssocID="{94F1C6E0-096F-492A-B4E1-7B6D4001B7E5}" presName="text" presStyleLbl="fgAcc0" presStyleIdx="1" presStyleCnt="3">
        <dgm:presLayoutVars>
          <dgm:chPref val="3"/>
        </dgm:presLayoutVars>
      </dgm:prSet>
      <dgm:spPr/>
    </dgm:pt>
    <dgm:pt modelId="{9C44DE81-99CF-4191-8F4B-2C507C998003}" type="pres">
      <dgm:prSet presAssocID="{94F1C6E0-096F-492A-B4E1-7B6D4001B7E5}" presName="hierChild2" presStyleCnt="0"/>
      <dgm:spPr/>
    </dgm:pt>
    <dgm:pt modelId="{A5EFB6B8-B33A-436B-A5F7-9E81C7231F89}" type="pres">
      <dgm:prSet presAssocID="{42453601-FF84-4198-A2D2-B657E77A0010}" presName="hierRoot1" presStyleCnt="0"/>
      <dgm:spPr/>
    </dgm:pt>
    <dgm:pt modelId="{42AEAB1D-71EB-4497-AB11-4277E8816DBC}" type="pres">
      <dgm:prSet presAssocID="{42453601-FF84-4198-A2D2-B657E77A0010}" presName="composite" presStyleCnt="0"/>
      <dgm:spPr/>
    </dgm:pt>
    <dgm:pt modelId="{C634EFCA-5B75-462F-8D79-2CB1151656F3}" type="pres">
      <dgm:prSet presAssocID="{42453601-FF84-4198-A2D2-B657E77A0010}" presName="background" presStyleLbl="node0" presStyleIdx="2" presStyleCnt="3"/>
      <dgm: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gm:spPr>
    </dgm:pt>
    <dgm:pt modelId="{5A79D47D-CEE6-40ED-BD6A-44FF56310EDF}" type="pres">
      <dgm:prSet presAssocID="{42453601-FF84-4198-A2D2-B657E77A0010}" presName="text" presStyleLbl="fgAcc0" presStyleIdx="2" presStyleCnt="3">
        <dgm:presLayoutVars>
          <dgm:chPref val="3"/>
        </dgm:presLayoutVars>
      </dgm:prSet>
      <dgm:spPr/>
    </dgm:pt>
    <dgm:pt modelId="{B3B3220A-5316-4E39-8143-8E842F6C7F46}" type="pres">
      <dgm:prSet presAssocID="{42453601-FF84-4198-A2D2-B657E77A0010}" presName="hierChild2" presStyleCnt="0"/>
      <dgm:spPr/>
    </dgm:pt>
  </dgm:ptLst>
  <dgm:cxnLst>
    <dgm:cxn modelId="{FEBA400C-84DF-423B-B575-BC0B378F6430}" srcId="{AD357EA8-A8CB-4B97-AE36-88FC7A3C27DA}" destId="{B698FFB7-FD6B-4BD8-B0C9-CA4169A2581D}" srcOrd="0" destOrd="0" parTransId="{950EE0D0-80E2-49F3-994F-2E3921FB315C}" sibTransId="{02329CA9-7D80-4F4B-B5F4-8D42C2AE4C2F}"/>
    <dgm:cxn modelId="{44D66627-35EF-4FAE-9028-4262BD14F64E}" srcId="{AD357EA8-A8CB-4B97-AE36-88FC7A3C27DA}" destId="{94F1C6E0-096F-492A-B4E1-7B6D4001B7E5}" srcOrd="1" destOrd="0" parTransId="{79E27E22-597C-4129-A4A9-578735BB6A85}" sibTransId="{315A0655-BBEC-4E14-A840-69AAD69ED390}"/>
    <dgm:cxn modelId="{B2037D40-C4A1-4F92-9F31-6DB8FD347D98}" type="presOf" srcId="{94F1C6E0-096F-492A-B4E1-7B6D4001B7E5}" destId="{56E9DAE2-B9E4-4613-8034-2724F6BCF6F4}" srcOrd="0" destOrd="0" presId="urn:microsoft.com/office/officeart/2005/8/layout/hierarchy1"/>
    <dgm:cxn modelId="{F8903A59-CB65-43A3-B84C-C48F74EE7710}" type="presOf" srcId="{42453601-FF84-4198-A2D2-B657E77A0010}" destId="{5A79D47D-CEE6-40ED-BD6A-44FF56310EDF}" srcOrd="0" destOrd="0" presId="urn:microsoft.com/office/officeart/2005/8/layout/hierarchy1"/>
    <dgm:cxn modelId="{1CE84895-3DC2-4427-8225-CF2C2050F8E1}" type="presOf" srcId="{AD357EA8-A8CB-4B97-AE36-88FC7A3C27DA}" destId="{0564E5EF-5B36-494C-A6C0-23CFB55B7BCC}" srcOrd="0" destOrd="0" presId="urn:microsoft.com/office/officeart/2005/8/layout/hierarchy1"/>
    <dgm:cxn modelId="{16AAD8C6-0B02-4E09-9B7D-C2AC4E6452DB}" type="presOf" srcId="{B698FFB7-FD6B-4BD8-B0C9-CA4169A2581D}" destId="{FA82B6CE-D09A-4090-AE86-805DDA5FD9D1}" srcOrd="0" destOrd="0" presId="urn:microsoft.com/office/officeart/2005/8/layout/hierarchy1"/>
    <dgm:cxn modelId="{D77387F7-7BAC-40EB-92A5-2A56CB6A0A0F}" srcId="{AD357EA8-A8CB-4B97-AE36-88FC7A3C27DA}" destId="{42453601-FF84-4198-A2D2-B657E77A0010}" srcOrd="2" destOrd="0" parTransId="{11514F74-DC2A-421E-958E-9B75DCABBE2C}" sibTransId="{2A4380EF-DFFB-4E6E-A27D-F75659ED6F58}"/>
    <dgm:cxn modelId="{472C0629-67F2-488B-88C2-B4882D7A86B9}" type="presParOf" srcId="{0564E5EF-5B36-494C-A6C0-23CFB55B7BCC}" destId="{B6DF30B4-497D-4F6D-9D73-6DD5783129BA}" srcOrd="0" destOrd="0" presId="urn:microsoft.com/office/officeart/2005/8/layout/hierarchy1"/>
    <dgm:cxn modelId="{A9C9C277-351C-4DF0-A30B-CA490AEA4E86}" type="presParOf" srcId="{B6DF30B4-497D-4F6D-9D73-6DD5783129BA}" destId="{B3119F31-75F2-4AAF-8BC5-D071DA356600}" srcOrd="0" destOrd="0" presId="urn:microsoft.com/office/officeart/2005/8/layout/hierarchy1"/>
    <dgm:cxn modelId="{5B51B501-7A14-4E9A-ACC5-66323CD28ED5}" type="presParOf" srcId="{B3119F31-75F2-4AAF-8BC5-D071DA356600}" destId="{F3A135DB-2376-4E3B-A20A-41984A2C6E6D}" srcOrd="0" destOrd="0" presId="urn:microsoft.com/office/officeart/2005/8/layout/hierarchy1"/>
    <dgm:cxn modelId="{84F6E60E-642C-4FB3-95CE-A86CA977D7D1}" type="presParOf" srcId="{B3119F31-75F2-4AAF-8BC5-D071DA356600}" destId="{FA82B6CE-D09A-4090-AE86-805DDA5FD9D1}" srcOrd="1" destOrd="0" presId="urn:microsoft.com/office/officeart/2005/8/layout/hierarchy1"/>
    <dgm:cxn modelId="{745D4AE8-4B6E-4138-A737-C5E2AAB84A71}" type="presParOf" srcId="{B6DF30B4-497D-4F6D-9D73-6DD5783129BA}" destId="{9538D900-7AE8-458D-A772-4AD773D1EAC8}" srcOrd="1" destOrd="0" presId="urn:microsoft.com/office/officeart/2005/8/layout/hierarchy1"/>
    <dgm:cxn modelId="{27E458A1-AA48-44FD-A053-730C8DB700FF}" type="presParOf" srcId="{0564E5EF-5B36-494C-A6C0-23CFB55B7BCC}" destId="{171B1F7F-308A-4D14-973E-1576E2F58C30}" srcOrd="1" destOrd="0" presId="urn:microsoft.com/office/officeart/2005/8/layout/hierarchy1"/>
    <dgm:cxn modelId="{42DD6B38-1B9A-4F52-88BF-7FBA4CC35710}" type="presParOf" srcId="{171B1F7F-308A-4D14-973E-1576E2F58C30}" destId="{2E5E3512-2441-4FFF-9678-0DCC32A31043}" srcOrd="0" destOrd="0" presId="urn:microsoft.com/office/officeart/2005/8/layout/hierarchy1"/>
    <dgm:cxn modelId="{FC3E2EE8-952A-42BD-8309-B0DB23B8E73D}" type="presParOf" srcId="{2E5E3512-2441-4FFF-9678-0DCC32A31043}" destId="{60F45E52-7DB8-499D-BC6D-774E123989C7}" srcOrd="0" destOrd="0" presId="urn:microsoft.com/office/officeart/2005/8/layout/hierarchy1"/>
    <dgm:cxn modelId="{1EC19C74-B147-4B4A-8DDC-7D0377BA99D9}" type="presParOf" srcId="{2E5E3512-2441-4FFF-9678-0DCC32A31043}" destId="{56E9DAE2-B9E4-4613-8034-2724F6BCF6F4}" srcOrd="1" destOrd="0" presId="urn:microsoft.com/office/officeart/2005/8/layout/hierarchy1"/>
    <dgm:cxn modelId="{89461328-757C-4DC1-AA86-8B60C0CCE67D}" type="presParOf" srcId="{171B1F7F-308A-4D14-973E-1576E2F58C30}" destId="{9C44DE81-99CF-4191-8F4B-2C507C998003}" srcOrd="1" destOrd="0" presId="urn:microsoft.com/office/officeart/2005/8/layout/hierarchy1"/>
    <dgm:cxn modelId="{309614B3-8992-4DAE-B912-E97070E4D4FB}" type="presParOf" srcId="{0564E5EF-5B36-494C-A6C0-23CFB55B7BCC}" destId="{A5EFB6B8-B33A-436B-A5F7-9E81C7231F89}" srcOrd="2" destOrd="0" presId="urn:microsoft.com/office/officeart/2005/8/layout/hierarchy1"/>
    <dgm:cxn modelId="{9EB57403-C562-478D-94C2-0B6ADC351694}" type="presParOf" srcId="{A5EFB6B8-B33A-436B-A5F7-9E81C7231F89}" destId="{42AEAB1D-71EB-4497-AB11-4277E8816DBC}" srcOrd="0" destOrd="0" presId="urn:microsoft.com/office/officeart/2005/8/layout/hierarchy1"/>
    <dgm:cxn modelId="{63D95841-EB5E-497A-BA66-D304D72894B6}" type="presParOf" srcId="{42AEAB1D-71EB-4497-AB11-4277E8816DBC}" destId="{C634EFCA-5B75-462F-8D79-2CB1151656F3}" srcOrd="0" destOrd="0" presId="urn:microsoft.com/office/officeart/2005/8/layout/hierarchy1"/>
    <dgm:cxn modelId="{D45E642A-630F-44E5-9DED-403DEE0EF2C2}" type="presParOf" srcId="{42AEAB1D-71EB-4497-AB11-4277E8816DBC}" destId="{5A79D47D-CEE6-40ED-BD6A-44FF56310EDF}" srcOrd="1" destOrd="0" presId="urn:microsoft.com/office/officeart/2005/8/layout/hierarchy1"/>
    <dgm:cxn modelId="{58840CDD-15DA-4E4D-8C39-FE23428EBBE9}" type="presParOf" srcId="{A5EFB6B8-B33A-436B-A5F7-9E81C7231F89}" destId="{B3B3220A-5316-4E39-8143-8E842F6C7F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pPr>
            <a:lnSpc>
              <a:spcPct val="100000"/>
            </a:lnSpc>
          </a:pPr>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pPr>
            <a:lnSpc>
              <a:spcPct val="100000"/>
            </a:lnSpc>
          </a:pPr>
          <a:endParaRPr lang="en-US"/>
        </a:p>
      </dgm:t>
    </dgm:pt>
    <dgm:pt modelId="{7DD6C1CE-29D5-40DC-B711-360B65CAE77D}">
      <dgm:prSet custT="1"/>
      <dgm:spPr/>
      <dgm:t>
        <a:bodyPr/>
        <a:lstStyle/>
        <a:p>
          <a:pPr>
            <a:lnSpc>
              <a:spcPct val="100000"/>
            </a:lnSpc>
          </a:pPr>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pPr>
            <a:lnSpc>
              <a:spcPct val="100000"/>
            </a:lnSpc>
          </a:pPr>
          <a:endParaRPr lang="en-US"/>
        </a:p>
      </dgm:t>
    </dgm:pt>
    <dgm:pt modelId="{863A37DD-BDF3-44D3-B467-6A712BCCDBAC}">
      <dgm:prSet custT="1"/>
      <dgm:spPr/>
      <dgm:t>
        <a:bodyPr/>
        <a:lstStyle/>
        <a:p>
          <a:pPr>
            <a:lnSpc>
              <a:spcPct val="100000"/>
            </a:lnSpc>
          </a:pPr>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pPr>
            <a:lnSpc>
              <a:spcPct val="100000"/>
            </a:lnSpc>
          </a:pPr>
          <a:endParaRPr lang="en-US"/>
        </a:p>
      </dgm:t>
    </dgm:pt>
    <dgm:pt modelId="{A3182728-987D-4847-8C07-864C796CC678}">
      <dgm:prSet custT="1"/>
      <dgm:spPr/>
      <dgm:t>
        <a:bodyPr/>
        <a:lstStyle/>
        <a:p>
          <a:pPr>
            <a:lnSpc>
              <a:spcPct val="100000"/>
            </a:lnSpc>
          </a:pPr>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a:t>Step 2 </a:t>
          </a:r>
          <a:r>
            <a:rPr lang="en-US" sz="1400" b="0" u="sng"/>
            <a:t>Pri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a:t>
          </a:r>
          <a:r>
            <a:rPr lang="en-US" sz="1200">
              <a:latin typeface="Calibri"/>
              <a:ea typeface="Calibri"/>
              <a:cs typeface="Times New Roman"/>
            </a:rPr>
            <a:t> </a:t>
          </a:r>
          <a:r>
            <a:rPr lang="en-US" sz="1200" baseline="30000">
              <a:latin typeface="Calibri"/>
              <a:ea typeface="Calibri"/>
              <a:cs typeface="Times New Roman"/>
            </a:rPr>
            <a:t> </a:t>
          </a:r>
          <a:endParaRPr lang="en-US" sz="120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rtl="0"/>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a:t>Step 3              </a:t>
          </a:r>
          <a:r>
            <a:rPr lang="en-US" sz="1400" u="sng" kern="1200"/>
            <a:t>GO Team</a:t>
          </a:r>
          <a:r>
            <a:rPr lang="en-US" sz="1400" kern="1200"/>
            <a:t> Initial Budget Session</a:t>
          </a:r>
        </a:p>
        <a:p>
          <a:pPr rtl="0">
            <a:lnSpc>
              <a:spcPct val="90000"/>
            </a:lnSpc>
            <a:spcAft>
              <a:spcPct val="35000"/>
            </a:spcAft>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a:lnSpc>
              <a:spcPct val="90000"/>
            </a:lnSpc>
            <a:spcAft>
              <a:spcPct val="35000"/>
            </a:spcAft>
          </a:pPr>
          <a:r>
            <a:rPr lang="en-US" sz="1200" kern="120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Strategic Alignment and School-Level Flexibility</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Does this budget proposal, as a whole, effectively support our school's strategic priorities?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How do the principal’s proposed changes directly support priorities in our strategic plan? Can we clearly connect each adjustment to a strategic goal?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new positions, resources, or programs are being added, what data or feedback supports these changes? How will we measure their impact?</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6B5DD53A-ABB2-4B78-A642-C23AD121469F}">
      <dgm:prSet/>
      <dgm:spPr/>
      <dgm:t>
        <a:bodyPr/>
        <a:lstStyle/>
        <a:p>
          <a:pPr>
            <a:buClr>
              <a:schemeClr val="accent5"/>
            </a:buClr>
            <a:buFont typeface="Wingdings" panose="05000000000000000000" pitchFamily="2" charset="2"/>
            <a:buChar char="v"/>
          </a:pPr>
          <a:r>
            <a:rPr lang="en-US"/>
            <a:t>What trade-offs are involved? Are any current programs or resources being adjusted or reduced, and how will that affect our students and staff?</a:t>
          </a:r>
        </a:p>
      </dgm:t>
    </dgm:pt>
    <dgm:pt modelId="{14C5D523-BCE0-4C32-B764-180EBD3E1E0C}" type="parTrans" cxnId="{ED2E3454-B9D6-4CD1-8C80-9B4D27009ED4}">
      <dgm:prSet/>
      <dgm:spPr/>
      <dgm:t>
        <a:bodyPr/>
        <a:lstStyle/>
        <a:p>
          <a:endParaRPr lang="en-US"/>
        </a:p>
      </dgm:t>
    </dgm:pt>
    <dgm:pt modelId="{84C8D6BD-F07A-4682-B36D-F8B350C87759}" type="sibTrans" cxnId="{ED2E3454-B9D6-4CD1-8C80-9B4D27009ED4}">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ED2E3454-B9D6-4CD1-8C80-9B4D27009ED4}" srcId="{0C1D2607-0AA8-4703-8CD9-C80627D357E8}" destId="{6B5DD53A-ABB2-4B78-A642-C23AD121469F}" srcOrd="3" destOrd="0" parTransId="{14C5D523-BCE0-4C32-B764-180EBD3E1E0C}" sibTransId="{84C8D6BD-F07A-4682-B36D-F8B350C87759}"/>
    <dgm:cxn modelId="{6FE6B555-6664-4375-9F6C-364428FB0D9B}" srcId="{0C1D2607-0AA8-4703-8CD9-C80627D357E8}" destId="{BC384F34-3B82-4854-BA9C-8F7AA376024E}" srcOrd="2" destOrd="0" parTransId="{BAA9EC2C-30DB-428A-91DC-ECF22A217D8D}" sibTransId="{A9CB9ABA-1A6F-4152-91CE-49D3A91BF39E}"/>
    <dgm:cxn modelId="{72C164A8-AB4F-47AB-AEE7-8DA30B93CCE1}" type="presOf" srcId="{6B5DD53A-ABB2-4B78-A642-C23AD121469F}" destId="{7111410D-54EE-4041-8993-EC4AC19AA56A}" srcOrd="0" destOrd="3" presId="urn:microsoft.com/office/officeart/2005/8/layout/vList2"/>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District and Cluster Priorities</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How do these proposed changes align with district and cluster priorities? Do we foresee any challenges or misalignments?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If the district has allocated funds for specific initiatives – for example Signature Programs - how are those reflected in our budget?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we are sharing staff positions (e.g., nurse, counselor, teacher), how will this affect student support and service delivery at our school?</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6FE6B555-6664-4375-9F6C-364428FB0D9B}" srcId="{0C1D2607-0AA8-4703-8CD9-C80627D357E8}" destId="{BC384F34-3B82-4854-BA9C-8F7AA376024E}" srcOrd="2" destOrd="0" parTransId="{BAA9EC2C-30DB-428A-91DC-ECF22A217D8D}" sibTransId="{A9CB9ABA-1A6F-4152-91CE-49D3A91BF39E}"/>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1                             </a:t>
          </a:r>
          <a:r>
            <a:rPr lang="en-US" sz="1400" kern="1200">
              <a:solidFill>
                <a:sysClr val="windowText" lastClr="000000">
                  <a:hueOff val="0"/>
                  <a:satOff val="0"/>
                  <a:lumOff val="0"/>
                  <a:alphaOff val="0"/>
                </a:sysClr>
              </a:solidFill>
              <a:latin typeface="Arial"/>
              <a:ea typeface="+mn-ea"/>
              <a:cs typeface="+mn-cs"/>
            </a:rPr>
            <a:t>Update</a:t>
          </a:r>
          <a:r>
            <a:rPr lang="en-US" sz="1400" b="0" kern="1200">
              <a:solidFill>
                <a:sysClr val="windowText" lastClr="000000">
                  <a:hueOff val="0"/>
                  <a:satOff val="0"/>
                  <a:lumOff val="0"/>
                  <a:alphaOff val="0"/>
                </a:sysClr>
              </a:solidFill>
              <a:latin typeface="Tenorite"/>
              <a:ea typeface="+mn-ea"/>
              <a:cs typeface="+mn-cs"/>
            </a:rPr>
            <a:t> </a:t>
          </a:r>
          <a:r>
            <a:rPr lang="en-US" sz="1400" kern="1200">
              <a:solidFill>
                <a:sysClr val="windowText" lastClr="000000">
                  <a:hueOff val="0"/>
                  <a:satOff val="0"/>
                  <a:lumOff val="0"/>
                  <a:alphaOff val="0"/>
                </a:sysClr>
              </a:solidFill>
              <a:latin typeface="Tenorite"/>
              <a:ea typeface="+mn-ea"/>
              <a:cs typeface="+mn-cs"/>
            </a:rPr>
            <a:t>Strategic Plan</a:t>
          </a:r>
          <a:r>
            <a:rPr lang="en-US" sz="1400" kern="1200">
              <a:solidFill>
                <a:sysClr val="windowText" lastClr="000000">
                  <a:hueOff val="0"/>
                  <a:satOff val="0"/>
                  <a:lumOff val="0"/>
                  <a:alphaOff val="0"/>
                </a:sysClr>
              </a:solidFill>
              <a:latin typeface="Arial"/>
              <a:ea typeface="+mn-ea"/>
              <a:cs typeface="+mn-cs"/>
            </a:rPr>
            <a:t> &amp; Rank Priorities</a:t>
          </a:r>
          <a:endParaRPr lang="en-US" sz="1400" kern="1200">
            <a:solidFill>
              <a:sysClr val="windowText" lastClr="000000">
                <a:hueOff val="0"/>
                <a:satOff val="0"/>
                <a:lumOff val="0"/>
                <a:alphaOff val="0"/>
              </a:sysClr>
            </a:solidFill>
            <a:latin typeface="Tenorite"/>
            <a:ea typeface="+mn-ea"/>
            <a:cs typeface="+mn-cs"/>
          </a:endParaRPr>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2 </a:t>
          </a:r>
          <a:r>
            <a:rPr lang="en-US" sz="1400" b="0" u="sng" kern="1200">
              <a:solidFill>
                <a:sysClr val="windowText" lastClr="000000">
                  <a:hueOff val="0"/>
                  <a:satOff val="0"/>
                  <a:lumOff val="0"/>
                  <a:alphaOff val="0"/>
                </a:sysClr>
              </a:solidFill>
              <a:latin typeface="Tenorite"/>
              <a:ea typeface="+mn-ea"/>
              <a:cs typeface="+mn-cs"/>
            </a:rPr>
            <a:t>Pri</a:t>
          </a:r>
          <a:r>
            <a:rPr lang="en-US" sz="1400" u="sng" kern="1200">
              <a:solidFill>
                <a:sysClr val="windowText" lastClr="000000">
                  <a:hueOff val="0"/>
                  <a:satOff val="0"/>
                  <a:lumOff val="0"/>
                  <a:alphaOff val="0"/>
                </a:sysClr>
              </a:solidFill>
              <a:latin typeface="Tenorite"/>
              <a:ea typeface="+mn-ea"/>
              <a:cs typeface="+mn-cs"/>
            </a:rPr>
            <a:t>ncipals</a:t>
          </a:r>
          <a:r>
            <a:rPr lang="en-US" sz="1400" kern="1200">
              <a:solidFill>
                <a:sysClr val="windowText" lastClr="000000">
                  <a:hueOff val="0"/>
                  <a:satOff val="0"/>
                  <a:lumOff val="0"/>
                  <a:alphaOff val="0"/>
                </a:sysClr>
              </a:solidFill>
              <a:latin typeface="Tenorite"/>
              <a:ea typeface="+mn-ea"/>
              <a:cs typeface="+mn-cs"/>
            </a:rPr>
            <a:t> Workshop   FY </a:t>
          </a:r>
          <a:r>
            <a:rPr lang="en-US" sz="1400" kern="1200">
              <a:solidFill>
                <a:sysClr val="windowText" lastClr="000000">
                  <a:hueOff val="0"/>
                  <a:satOff val="0"/>
                  <a:lumOff val="0"/>
                  <a:alphaOff val="0"/>
                </a:sysClr>
              </a:solidFill>
              <a:latin typeface="Arial"/>
              <a:ea typeface="+mn-ea"/>
              <a:cs typeface="+mn-cs"/>
            </a:rPr>
            <a:t>26</a:t>
          </a:r>
          <a:r>
            <a:rPr lang="en-US" sz="1400" kern="1200">
              <a:solidFill>
                <a:sysClr val="windowText" lastClr="000000">
                  <a:hueOff val="0"/>
                  <a:satOff val="0"/>
                  <a:lumOff val="0"/>
                  <a:alphaOff val="0"/>
                </a:sysClr>
              </a:solidFill>
              <a:latin typeface="Tenorite"/>
              <a:ea typeface="+mn-ea"/>
              <a:cs typeface="+mn-cs"/>
            </a:rPr>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mn-ea"/>
              <a:cs typeface="Times New Roman"/>
            </a:rPr>
            <a:t>January 15</a:t>
          </a:r>
          <a:r>
            <a:rPr lang="en-US" sz="1200" kern="1200">
              <a:solidFill>
                <a:sysClr val="windowText" lastClr="000000">
                  <a:hueOff val="0"/>
                  <a:satOff val="0"/>
                  <a:lumOff val="0"/>
                  <a:alphaOff val="0"/>
                </a:sysClr>
              </a:solidFill>
              <a:latin typeface="Calibri"/>
              <a:ea typeface="+mn-ea"/>
              <a:cs typeface="Times New Roman"/>
            </a:rPr>
            <a:t> </a:t>
          </a:r>
          <a:r>
            <a:rPr lang="en-US" sz="1200" kern="1200" baseline="30000">
              <a:solidFill>
                <a:sysClr val="windowText" lastClr="000000">
                  <a:hueOff val="0"/>
                  <a:satOff val="0"/>
                  <a:lumOff val="0"/>
                  <a:alphaOff val="0"/>
                </a:sysClr>
              </a:solidFill>
              <a:latin typeface="Calibri"/>
              <a:ea typeface="+mn-ea"/>
              <a:cs typeface="Times New Roman"/>
            </a:rPr>
            <a:t> </a:t>
          </a:r>
          <a:endParaRPr lang="en-US" sz="1200" kern="1200">
            <a:solidFill>
              <a:sysClr val="windowText" lastClr="000000">
                <a:hueOff val="0"/>
                <a:satOff val="0"/>
                <a:lumOff val="0"/>
                <a:alphaOff val="0"/>
              </a:sysClr>
            </a:solidFill>
            <a:latin typeface="Calibri"/>
            <a:ea typeface="+mn-ea"/>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14</a:t>
          </a:r>
        </a:p>
      </dsp:txBody>
      <dsp:txXfrm>
        <a:off x="9990880" y="247554"/>
        <a:ext cx="1150626" cy="1008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35DB-2376-4E3B-A20A-41984A2C6E6D}">
      <dsp:nvSpPr>
        <dsp:cNvPr id="0" name=""/>
        <dsp:cNvSpPr/>
      </dsp:nvSpPr>
      <dsp: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82B6CE-D09A-4090-AE86-805DDA5FD9D1}">
      <dsp:nvSpPr>
        <dsp:cNvPr id="0" name=""/>
        <dsp:cNvSpPr/>
      </dsp:nvSpPr>
      <dsp: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The GO Team needs to </a:t>
          </a:r>
          <a:r>
            <a:rPr lang="en-US" sz="2300" b="1" kern="1200">
              <a:solidFill>
                <a:srgbClr val="A92A91"/>
              </a:solidFill>
              <a:latin typeface="Tenorite"/>
              <a:ea typeface="+mn-ea"/>
              <a:cs typeface="+mn-cs"/>
            </a:rPr>
            <a:t>TAKE ACTION</a:t>
          </a:r>
          <a:r>
            <a:rPr lang="en-US" sz="2300" b="1" kern="1200">
              <a:solidFill>
                <a:sysClr val="windowText" lastClr="000000">
                  <a:hueOff val="0"/>
                  <a:satOff val="0"/>
                  <a:lumOff val="0"/>
                  <a:alphaOff val="0"/>
                </a:sysClr>
              </a:solidFill>
              <a:latin typeface="Tenorite"/>
              <a:ea typeface="+mn-ea"/>
              <a:cs typeface="+mn-cs"/>
            </a:rPr>
            <a:t> </a:t>
          </a:r>
          <a:r>
            <a:rPr lang="en-US" sz="2300" kern="1200">
              <a:solidFill>
                <a:sysClr val="windowText" lastClr="000000">
                  <a:hueOff val="0"/>
                  <a:satOff val="0"/>
                  <a:lumOff val="0"/>
                  <a:alphaOff val="0"/>
                </a:sysClr>
              </a:solidFill>
              <a:latin typeface="Tenorite"/>
              <a:ea typeface="+mn-ea"/>
              <a:cs typeface="+mn-cs"/>
            </a:rPr>
            <a:t>(vote) on its FY26 budget.</a:t>
          </a:r>
        </a:p>
      </dsp:txBody>
      <dsp:txXfrm>
        <a:off x="384835" y="969758"/>
        <a:ext cx="2856536" cy="1773619"/>
      </dsp:txXfrm>
    </dsp:sp>
    <dsp:sp modelId="{60F45E52-7DB8-499D-BC6D-774E123989C7}">
      <dsp:nvSpPr>
        <dsp:cNvPr id="0" name=""/>
        <dsp:cNvSpPr/>
      </dsp:nvSpPr>
      <dsp: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6E9DAE2-B9E4-4613-8034-2724F6BCF6F4}">
      <dsp:nvSpPr>
        <dsp:cNvPr id="0" name=""/>
        <dsp:cNvSpPr/>
      </dsp:nvSpPr>
      <dsp: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After the motion and a second, the GO Team may have additional discussion.</a:t>
          </a:r>
        </a:p>
      </dsp:txBody>
      <dsp:txXfrm>
        <a:off x="4011042" y="969758"/>
        <a:ext cx="2856536" cy="1773619"/>
      </dsp:txXfrm>
    </dsp:sp>
    <dsp:sp modelId="{C634EFCA-5B75-462F-8D79-2CB1151656F3}">
      <dsp:nvSpPr>
        <dsp:cNvPr id="0" name=""/>
        <dsp:cNvSpPr/>
      </dsp:nvSpPr>
      <dsp: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A79D47D-CEE6-40ED-BD6A-44FF56310EDF}">
      <dsp:nvSpPr>
        <dsp:cNvPr id="0" name=""/>
        <dsp:cNvSpPr/>
      </dsp:nvSpPr>
      <dsp: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Once discussion is concluded, the GO Team will vote.</a:t>
          </a:r>
        </a:p>
      </dsp:txBody>
      <dsp:txXfrm>
        <a:off x="7637250" y="969758"/>
        <a:ext cx="2856536" cy="1773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599548"/>
                <a:satOff val="23386"/>
                <a:lumOff val="4183"/>
                <a:alphaOff val="0"/>
                <a:satMod val="103000"/>
                <a:lumMod val="102000"/>
                <a:tint val="94000"/>
              </a:schemeClr>
            </a:gs>
            <a:gs pos="50000">
              <a:schemeClr val="accent3">
                <a:hueOff val="-3599548"/>
                <a:satOff val="23386"/>
                <a:lumOff val="4183"/>
                <a:alphaOff val="0"/>
                <a:satMod val="110000"/>
                <a:lumMod val="100000"/>
                <a:shade val="100000"/>
              </a:schemeClr>
            </a:gs>
            <a:gs pos="100000">
              <a:schemeClr val="accent3">
                <a:hueOff val="-3599548"/>
                <a:satOff val="23386"/>
                <a:lumOff val="41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599548"/>
              <a:satOff val="23386"/>
              <a:lumOff val="41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199095"/>
                <a:satOff val="46771"/>
                <a:lumOff val="8367"/>
                <a:alphaOff val="0"/>
                <a:satMod val="103000"/>
                <a:lumMod val="102000"/>
                <a:tint val="94000"/>
              </a:schemeClr>
            </a:gs>
            <a:gs pos="50000">
              <a:schemeClr val="accent3">
                <a:hueOff val="-7199095"/>
                <a:satOff val="46771"/>
                <a:lumOff val="8367"/>
                <a:alphaOff val="0"/>
                <a:satMod val="110000"/>
                <a:lumMod val="100000"/>
                <a:shade val="100000"/>
              </a:schemeClr>
            </a:gs>
            <a:gs pos="100000">
              <a:schemeClr val="accent3">
                <a:hueOff val="-7199095"/>
                <a:satOff val="46771"/>
                <a:lumOff val="83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199095"/>
              <a:satOff val="46771"/>
              <a:lumOff val="83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0798642"/>
                <a:satOff val="70157"/>
                <a:lumOff val="12550"/>
                <a:alphaOff val="0"/>
                <a:satMod val="103000"/>
                <a:lumMod val="102000"/>
                <a:tint val="94000"/>
              </a:schemeClr>
            </a:gs>
            <a:gs pos="50000">
              <a:schemeClr val="accent3">
                <a:hueOff val="-10798642"/>
                <a:satOff val="70157"/>
                <a:lumOff val="12550"/>
                <a:alphaOff val="0"/>
                <a:satMod val="110000"/>
                <a:lumMod val="100000"/>
                <a:shade val="100000"/>
              </a:schemeClr>
            </a:gs>
            <a:gs pos="100000">
              <a:schemeClr val="accent3">
                <a:hueOff val="-10798642"/>
                <a:satOff val="70157"/>
                <a:lumOff val="125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0798642"/>
              <a:satOff val="70157"/>
              <a:lumOff val="1255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38324"/>
            <a:satOff val="-3775"/>
            <a:lumOff val="2601"/>
            <a:alphaOff val="0"/>
          </a:schemeClr>
        </a:solidFill>
        <a:ln w="12700" cap="flat" cmpd="sng" algn="ctr">
          <a:solidFill>
            <a:schemeClr val="accent2">
              <a:shade val="80000"/>
              <a:hueOff val="-38324"/>
              <a:satOff val="-3775"/>
              <a:lumOff val="2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76647"/>
            <a:satOff val="-7550"/>
            <a:lumOff val="5202"/>
            <a:alphaOff val="0"/>
          </a:schemeClr>
        </a:solidFill>
        <a:ln w="12700" cap="flat" cmpd="sng" algn="ctr">
          <a:solidFill>
            <a:schemeClr val="accent2">
              <a:shade val="80000"/>
              <a:hueOff val="-76647"/>
              <a:satOff val="-7550"/>
              <a:lumOff val="52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2 </a:t>
          </a:r>
          <a:r>
            <a:rPr lang="en-US" sz="1400" b="0" u="sng" kern="1200"/>
            <a:t>Pri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a:t>
          </a:r>
          <a:r>
            <a:rPr lang="en-US" sz="1200" kern="1200">
              <a:latin typeface="Calibri"/>
              <a:ea typeface="Calibri"/>
              <a:cs typeface="Times New Roman"/>
            </a:rPr>
            <a:t> </a:t>
          </a:r>
          <a:r>
            <a:rPr lang="en-US" sz="1200" kern="1200" baseline="30000">
              <a:latin typeface="Calibri"/>
              <a:ea typeface="Calibri"/>
              <a:cs typeface="Times New Roman"/>
            </a:rPr>
            <a:t> </a:t>
          </a:r>
          <a:endParaRPr lang="en-US" sz="1200" kern="120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114971"/>
            <a:satOff val="-11324"/>
            <a:lumOff val="7803"/>
            <a:alphaOff val="0"/>
          </a:schemeClr>
        </a:solidFill>
        <a:ln w="12700" cap="flat" cmpd="sng" algn="ctr">
          <a:solidFill>
            <a:schemeClr val="accent2">
              <a:shade val="80000"/>
              <a:hueOff val="-114971"/>
              <a:satOff val="-11324"/>
              <a:lumOff val="78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153294"/>
            <a:satOff val="-15099"/>
            <a:lumOff val="10404"/>
            <a:alphaOff val="0"/>
          </a:schemeClr>
        </a:solidFill>
        <a:ln w="12700" cap="flat" cmpd="sng" algn="ctr">
          <a:solidFill>
            <a:schemeClr val="accent2">
              <a:shade val="80000"/>
              <a:hueOff val="-153294"/>
              <a:satOff val="-15099"/>
              <a:lumOff val="10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3              </a:t>
          </a:r>
          <a:r>
            <a:rPr lang="en-US" sz="1400" u="sng" kern="1200"/>
            <a:t>GO Team</a:t>
          </a:r>
          <a:r>
            <a:rPr lang="en-US" sz="1400" kern="1200"/>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191618"/>
            <a:satOff val="-18874"/>
            <a:lumOff val="13005"/>
            <a:alphaOff val="0"/>
          </a:schemeClr>
        </a:solidFill>
        <a:ln w="12700" cap="flat" cmpd="sng" algn="ctr">
          <a:solidFill>
            <a:schemeClr val="accent2">
              <a:shade val="80000"/>
              <a:hueOff val="-191618"/>
              <a:satOff val="-18874"/>
              <a:lumOff val="130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229942"/>
            <a:satOff val="-22649"/>
            <a:lumOff val="15606"/>
            <a:alphaOff val="0"/>
          </a:schemeClr>
        </a:solidFill>
        <a:ln w="12700" cap="flat" cmpd="sng" algn="ctr">
          <a:solidFill>
            <a:schemeClr val="accent2">
              <a:shade val="80000"/>
              <a:hueOff val="-229942"/>
              <a:satOff val="-22649"/>
              <a:lumOff val="156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268265"/>
            <a:satOff val="-26424"/>
            <a:lumOff val="18206"/>
            <a:alphaOff val="0"/>
          </a:schemeClr>
        </a:solidFill>
        <a:ln w="12700" cap="flat" cmpd="sng" algn="ctr">
          <a:solidFill>
            <a:schemeClr val="accent2">
              <a:shade val="80000"/>
              <a:hueOff val="-268265"/>
              <a:satOff val="-26424"/>
              <a:lumOff val="182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306589"/>
            <a:satOff val="-30198"/>
            <a:lumOff val="20807"/>
            <a:alphaOff val="0"/>
          </a:schemeClr>
        </a:solidFill>
        <a:ln w="12700" cap="flat" cmpd="sng" algn="ctr">
          <a:solidFill>
            <a:schemeClr val="accent2">
              <a:shade val="80000"/>
              <a:hueOff val="-306589"/>
              <a:satOff val="-30198"/>
              <a:lumOff val="208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344913"/>
            <a:satOff val="-33973"/>
            <a:lumOff val="23408"/>
            <a:alphaOff val="0"/>
          </a:schemeClr>
        </a:solidFill>
        <a:ln w="12700" cap="flat" cmpd="sng" algn="ctr">
          <a:solidFill>
            <a:schemeClr val="accent2">
              <a:shade val="80000"/>
              <a:hueOff val="-344913"/>
              <a:satOff val="-33973"/>
              <a:lumOff val="234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383236"/>
            <a:satOff val="-37748"/>
            <a:lumOff val="26009"/>
            <a:alphaOff val="0"/>
          </a:schemeClr>
        </a:solidFill>
        <a:ln w="12700" cap="flat" cmpd="sng" algn="ctr">
          <a:solidFill>
            <a:schemeClr val="accent2">
              <a:shade val="80000"/>
              <a:hueOff val="-383236"/>
              <a:satOff val="-37748"/>
              <a:lumOff val="260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421560"/>
            <a:satOff val="-41523"/>
            <a:lumOff val="28610"/>
            <a:alphaOff val="0"/>
          </a:schemeClr>
        </a:solidFill>
        <a:ln w="12700" cap="flat" cmpd="sng" algn="ctr">
          <a:solidFill>
            <a:schemeClr val="accent2">
              <a:shade val="80000"/>
              <a:hueOff val="-421560"/>
              <a:satOff val="-41523"/>
              <a:lumOff val="286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459883"/>
            <a:satOff val="-45297"/>
            <a:lumOff val="31211"/>
            <a:alphaOff val="0"/>
          </a:schemeClr>
        </a:solidFill>
        <a:ln w="12700" cap="flat" cmpd="sng" algn="ctr">
          <a:solidFill>
            <a:schemeClr val="accent2">
              <a:shade val="80000"/>
              <a:hueOff val="-459883"/>
              <a:satOff val="-45297"/>
              <a:lumOff val="3121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498207"/>
            <a:satOff val="-49072"/>
            <a:lumOff val="33812"/>
            <a:alphaOff val="0"/>
          </a:schemeClr>
        </a:solidFill>
        <a:ln w="12700" cap="flat" cmpd="sng" algn="ctr">
          <a:solidFill>
            <a:schemeClr val="accent2">
              <a:shade val="80000"/>
              <a:hueOff val="-498207"/>
              <a:satOff val="-49072"/>
              <a:lumOff val="338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536531"/>
            <a:satOff val="-52847"/>
            <a:lumOff val="36413"/>
            <a:alphaOff val="0"/>
          </a:schemeClr>
        </a:solidFill>
        <a:ln w="12700" cap="flat" cmpd="sng" algn="ctr">
          <a:solidFill>
            <a:schemeClr val="accent2">
              <a:shade val="80000"/>
              <a:hueOff val="-536531"/>
              <a:satOff val="-52847"/>
              <a:lumOff val="364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31755"/>
          <a:ext cx="10797791" cy="86112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Strategic Alignment and School-Level Flexibility</a:t>
          </a:r>
          <a:r>
            <a:rPr lang="en-US" sz="3200" kern="1200">
              <a:solidFill>
                <a:sysClr val="window" lastClr="FFFFFF"/>
              </a:solidFill>
              <a:latin typeface="Sabon Next LT"/>
              <a:ea typeface="+mn-ea"/>
              <a:cs typeface="+mn-cs"/>
            </a:rPr>
            <a:t> </a:t>
          </a:r>
        </a:p>
      </dsp:txBody>
      <dsp:txXfrm>
        <a:off x="42036" y="73791"/>
        <a:ext cx="10713719" cy="777048"/>
      </dsp:txXfrm>
    </dsp:sp>
    <dsp:sp modelId="{7111410D-54EE-4041-8993-EC4AC19AA56A}">
      <dsp:nvSpPr>
        <dsp:cNvPr id="0" name=""/>
        <dsp:cNvSpPr/>
      </dsp:nvSpPr>
      <dsp:spPr>
        <a:xfrm>
          <a:off x="0" y="892875"/>
          <a:ext cx="10797791" cy="384192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0640" rIns="227584" bIns="40640" numCol="1" spcCol="1270" anchor="t" anchorCtr="0">
          <a:noAutofit/>
        </a:bodyPr>
        <a:lstStyle/>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Does this budget proposal, as a whole, effectively support our school's strategic priorities?</a:t>
          </a:r>
          <a:endParaRPr lang="en-US" sz="2500" kern="1200">
            <a:solidFill>
              <a:sysClr val="windowText" lastClr="000000">
                <a:hueOff val="0"/>
                <a:satOff val="0"/>
                <a:lumOff val="0"/>
                <a:alphaOff val="0"/>
              </a:sysClr>
            </a:solidFill>
            <a:latin typeface="Sabon Next LT"/>
            <a:ea typeface="+mn-ea"/>
            <a:cs typeface="+mn-cs"/>
          </a:endParaRP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How do the principal’s proposed changes directly support priorities in our strategic plan? Can we clearly connect each adjustment to a strategic goal? </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If new positions, resources, or programs are being added, what data or feedback supports these changes? How will we measure their impact?</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What trade-offs are involved? Are any current programs or resources being adjusted or reduced, and how will that affect our students and staff?</a:t>
          </a:r>
        </a:p>
      </dsp:txBody>
      <dsp:txXfrm>
        <a:off x="0" y="892875"/>
        <a:ext cx="10797791" cy="3841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147675"/>
          <a:ext cx="10797791" cy="96875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District and Cluster Priorities</a:t>
          </a:r>
          <a:r>
            <a:rPr lang="en-US" sz="3600" kern="1200">
              <a:solidFill>
                <a:sysClr val="window" lastClr="FFFFFF"/>
              </a:solidFill>
              <a:latin typeface="Sabon Next LT"/>
              <a:ea typeface="+mn-ea"/>
              <a:cs typeface="+mn-cs"/>
            </a:rPr>
            <a:t> </a:t>
          </a:r>
        </a:p>
      </dsp:txBody>
      <dsp:txXfrm>
        <a:off x="47291" y="194966"/>
        <a:ext cx="10703209" cy="874177"/>
      </dsp:txXfrm>
    </dsp:sp>
    <dsp:sp modelId="{7111410D-54EE-4041-8993-EC4AC19AA56A}">
      <dsp:nvSpPr>
        <dsp:cNvPr id="0" name=""/>
        <dsp:cNvSpPr/>
      </dsp:nvSpPr>
      <dsp:spPr>
        <a:xfrm>
          <a:off x="0" y="1116435"/>
          <a:ext cx="10797791" cy="350244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5720" rIns="256032" bIns="45720" numCol="1" spcCol="1270" anchor="t" anchorCtr="0">
          <a:noAutofit/>
        </a:bodyPr>
        <a:lstStyle/>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How do these proposed changes align with district and cluster priorities? Do we foresee any challenges or misalignments?</a:t>
          </a:r>
          <a:endParaRPr lang="en-US" sz="2800" kern="1200">
            <a:solidFill>
              <a:sysClr val="windowText" lastClr="000000">
                <a:hueOff val="0"/>
                <a:satOff val="0"/>
                <a:lumOff val="0"/>
                <a:alphaOff val="0"/>
              </a:sysClr>
            </a:solidFill>
            <a:latin typeface="Sabon Next LT"/>
            <a:ea typeface="+mn-ea"/>
            <a:cs typeface="+mn-cs"/>
          </a:endParaRP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the district has allocated funds for specific initiatives – for example Signature Programs - how are those reflected in our budget? </a:t>
          </a: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we are sharing staff positions (e.g., nurse, counselor, teacher), how will this affect student support and service delivery at our school?</a:t>
          </a:r>
        </a:p>
      </dsp:txBody>
      <dsp:txXfrm>
        <a:off x="0" y="1116435"/>
        <a:ext cx="10797791" cy="35024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3/4/2025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32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82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9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11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352185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54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850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324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29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11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29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62309-9C94-AD4D-5A8D-39D15F99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7A522-55D5-6D4B-72F8-67BAD51FA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6819-93B0-16A9-A1D7-0D83177273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709624-6F8B-91BE-DC4C-8DA0C2092A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83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0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652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961C-ECC5-CBA9-E5D3-A58884EBF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28F72-A598-487B-D94F-17CD3C957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68BD-B44E-108A-66FB-446E13384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A6E43D-2269-9104-2362-E174A239FE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0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32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22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99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503D-B921-6D84-4FC8-0FE1F4DD1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AFA40-A42F-53E0-E72A-69338124F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5E3DE-2949-8FD6-675C-AACF823E5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5A855A-08A0-EE2F-98E7-178CDFF3B6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46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2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43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75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89C57-55D7-40A4-A101-E74FAC7A09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55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930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763548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41654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6579948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823473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792505781"/>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95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539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69059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81587610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126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4706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456784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5173435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240980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66412574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14910075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613999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7304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0347880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30635766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0871443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7987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5085746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90618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00159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68113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52494977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554708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5948903"/>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3455362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6174377" y="0"/>
            <a:ext cx="6017622"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tx1"/>
                </a:solidFill>
              </a:defRPr>
            </a:lvl1pPr>
            <a:lvl2pPr marL="457200" indent="0">
              <a:lnSpc>
                <a:spcPct val="140000"/>
              </a:lnSpc>
              <a:spcBef>
                <a:spcPts val="1000"/>
              </a:spcBef>
              <a:buNone/>
              <a:defRPr sz="1800">
                <a:solidFill>
                  <a:schemeClr val="tx1"/>
                </a:solidFill>
              </a:defRPr>
            </a:lvl2pPr>
            <a:lvl3pPr marL="914400" indent="0">
              <a:lnSpc>
                <a:spcPct val="140000"/>
              </a:lnSpc>
              <a:spcBef>
                <a:spcPts val="1000"/>
              </a:spcBef>
              <a:buNone/>
              <a:defRPr sz="1800">
                <a:solidFill>
                  <a:schemeClr val="tx1"/>
                </a:solidFill>
              </a:defRPr>
            </a:lvl3pPr>
            <a:lvl4pPr marL="1371600" indent="0">
              <a:lnSpc>
                <a:spcPct val="140000"/>
              </a:lnSpc>
              <a:spcBef>
                <a:spcPts val="1000"/>
              </a:spcBef>
              <a:buNone/>
              <a:defRPr sz="1800">
                <a:solidFill>
                  <a:schemeClr val="tx1"/>
                </a:solidFill>
              </a:defRPr>
            </a:lvl4pPr>
            <a:lvl5pPr marL="1828800" indent="0">
              <a:lnSpc>
                <a:spcPct val="140000"/>
              </a:lnSpc>
              <a:spcBef>
                <a:spcPts val="1000"/>
              </a:spcBef>
              <a:buNone/>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077258" y="64832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8567236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7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749986981"/>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157197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509762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4993"/>
            <a:ext cx="5327367" cy="4714331"/>
          </a:xfrm>
          <a:prstGeom prst="rect">
            <a:avLst/>
          </a:prstGeom>
        </p:spPr>
      </p:pic>
    </p:spTree>
    <p:extLst>
      <p:ext uri="{BB962C8B-B14F-4D97-AF65-F5344CB8AC3E}">
        <p14:creationId xmlns:p14="http://schemas.microsoft.com/office/powerpoint/2010/main" val="2580207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083128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475683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66127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714631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6424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96442879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7782565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79983643"/>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3097767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426186891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98405677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12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97289968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5456630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82905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4195387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7316008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0263645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930728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42928540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m.jotform.com/electionbuddy/2025-spring-go-team-declarations" TargetMode="External"/><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png"/><Relationship Id="rId7" Type="http://schemas.openxmlformats.org/officeDocument/2006/relationships/diagramColors" Target="../diagrams/colors2.xml"/><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4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951722"/>
            <a:ext cx="5491571" cy="2678479"/>
          </a:xfrm>
        </p:spPr>
        <p:txBody>
          <a:bodyPr/>
          <a:lstStyle/>
          <a:p>
            <a:r>
              <a:rPr lang="en-US" dirty="0"/>
              <a:t>FY26 Budget Finalization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5398443" y="631488"/>
            <a:ext cx="5726074" cy="3372389"/>
          </a:xfrm>
        </p:spPr>
        <p:txBody>
          <a:bodyPr>
            <a:noAutofit/>
          </a:bodyPr>
          <a:lstStyle/>
          <a:p>
            <a:pPr algn="ctr"/>
            <a:br>
              <a:rPr lang="en-US" sz="8000" dirty="0">
                <a:ln>
                  <a:solidFill>
                    <a:schemeClr val="bg2"/>
                  </a:solidFill>
                </a:ln>
              </a:rPr>
            </a:br>
            <a:r>
              <a:rPr lang="en-US" sz="8000" dirty="0">
                <a:ln>
                  <a:solidFill>
                    <a:schemeClr val="bg2"/>
                  </a:solidFill>
                </a:ln>
              </a:rPr>
              <a:t>Discussion &amp;</a:t>
            </a:r>
            <a:br>
              <a:rPr lang="en-US" sz="8000" dirty="0">
                <a:ln>
                  <a:solidFill>
                    <a:schemeClr val="bg2"/>
                  </a:solidFill>
                </a:ln>
              </a:rPr>
            </a:br>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DC43D-3811-E057-0400-2F6E66BE51C0}"/>
              </a:ext>
            </a:extLst>
          </p:cNvPr>
          <p:cNvSpPr>
            <a:spLocks noGrp="1"/>
          </p:cNvSpPr>
          <p:nvPr>
            <p:ph type="title"/>
          </p:nvPr>
        </p:nvSpPr>
        <p:spPr>
          <a:xfrm>
            <a:off x="790129" y="428555"/>
            <a:ext cx="6528158" cy="732842"/>
          </a:xfrm>
        </p:spPr>
        <p:txBody>
          <a:bodyPr>
            <a:normAutofit/>
          </a:bodyPr>
          <a:lstStyle/>
          <a:p>
            <a:r>
              <a:rPr lang="en-US" dirty="0"/>
              <a:t>Action on the Budget</a:t>
            </a:r>
          </a:p>
        </p:txBody>
      </p:sp>
      <p:graphicFrame>
        <p:nvGraphicFramePr>
          <p:cNvPr id="31" name="Content Placeholder 2">
            <a:extLst>
              <a:ext uri="{FF2B5EF4-FFF2-40B4-BE49-F238E27FC236}">
                <a16:creationId xmlns:a16="http://schemas.microsoft.com/office/drawing/2014/main" id="{B1F78851-0640-02F0-F079-21F57C28A08D}"/>
              </a:ext>
            </a:extLst>
          </p:cNvPr>
          <p:cNvGraphicFramePr/>
          <p:nvPr/>
        </p:nvGraphicFramePr>
        <p:xfrm>
          <a:off x="1058907" y="1540561"/>
          <a:ext cx="10548967" cy="339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27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79F0-BACB-1897-7EBD-81D249BE17C4}"/>
              </a:ext>
            </a:extLst>
          </p:cNvPr>
          <p:cNvSpPr>
            <a:spLocks noGrp="1"/>
          </p:cNvSpPr>
          <p:nvPr>
            <p:ph type="title"/>
          </p:nvPr>
        </p:nvSpPr>
        <p:spPr>
          <a:xfrm>
            <a:off x="142929" y="413695"/>
            <a:ext cx="6304524" cy="610863"/>
          </a:xfrm>
        </p:spPr>
        <p:txBody>
          <a:bodyPr>
            <a:normAutofit/>
          </a:bodyPr>
          <a:lstStyle/>
          <a:p>
            <a:r>
              <a:rPr lang="en-US" dirty="0">
                <a:solidFill>
                  <a:schemeClr val="tx2"/>
                </a:solidFill>
              </a:rPr>
              <a:t>Additional Agenda Items</a:t>
            </a:r>
          </a:p>
        </p:txBody>
      </p:sp>
      <p:sp>
        <p:nvSpPr>
          <p:cNvPr id="3" name="Slide Number Placeholder 2">
            <a:extLst>
              <a:ext uri="{FF2B5EF4-FFF2-40B4-BE49-F238E27FC236}">
                <a16:creationId xmlns:a16="http://schemas.microsoft.com/office/drawing/2014/main" id="{54AD68FA-A565-C831-704A-AC93C059A217}"/>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4568A5FD-D981-6ADC-D782-B63334D76AA4}"/>
              </a:ext>
            </a:extLst>
          </p:cNvPr>
          <p:cNvSpPr txBox="1"/>
          <p:nvPr/>
        </p:nvSpPr>
        <p:spPr>
          <a:xfrm>
            <a:off x="291971" y="1711018"/>
            <a:ext cx="7798500" cy="4278094"/>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CAT Report: February 24, 2025 Meeting</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Committee Reports</a:t>
            </a: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 Announcements</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lang="en-US" sz="1400" b="1" dirty="0">
                <a:solidFill>
                  <a:schemeClr val="bg2"/>
                </a:solidFill>
                <a:latin typeface="Calibri" panose="020F0502020204030204" pitchFamily="34" charset="0"/>
                <a:ea typeface="Calibri" panose="020F0502020204030204" pitchFamily="34" charset="0"/>
                <a:cs typeface="Arial" panose="020B0604020202020204" pitchFamily="34" charset="0"/>
              </a:rPr>
              <a:t>1</a:t>
            </a:r>
            <a:r>
              <a:rPr lang="en-US" sz="1400" b="1" baseline="30000" dirty="0">
                <a:solidFill>
                  <a:schemeClr val="bg2"/>
                </a:solidFill>
                <a:latin typeface="Calibri" panose="020F0502020204030204" pitchFamily="34" charset="0"/>
                <a:ea typeface="Calibri" panose="020F0502020204030204" pitchFamily="34" charset="0"/>
                <a:cs typeface="Arial" panose="020B0604020202020204" pitchFamily="34" charset="0"/>
              </a:rPr>
              <a:t>st</a:t>
            </a:r>
            <a:r>
              <a:rPr lang="en-US" sz="1400" b="1" dirty="0">
                <a:solidFill>
                  <a:schemeClr val="bg2"/>
                </a:solidFill>
                <a:latin typeface="Calibri" panose="020F0502020204030204" pitchFamily="34" charset="0"/>
                <a:ea typeface="Calibri" panose="020F0502020204030204" pitchFamily="34" charset="0"/>
                <a:cs typeface="Arial" panose="020B0604020202020204" pitchFamily="34" charset="0"/>
              </a:rPr>
              <a:t> Place winner in State technology Fair</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14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Century 21 Summer Program scheduled for June</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lang="en-US" sz="1400" b="1" dirty="0">
                <a:solidFill>
                  <a:schemeClr val="bg2"/>
                </a:solidFill>
                <a:latin typeface="Calibri" panose="020F0502020204030204" pitchFamily="34" charset="0"/>
                <a:ea typeface="Calibri" panose="020F0502020204030204" pitchFamily="34" charset="0"/>
                <a:cs typeface="Arial" panose="020B0604020202020204" pitchFamily="34" charset="0"/>
              </a:rPr>
              <a:t>2K fun Run 3/22</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14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Baseball starting </a:t>
            </a:r>
            <a:r>
              <a:rPr lang="en-US" sz="1400" b="1" dirty="0">
                <a:solidFill>
                  <a:schemeClr val="bg2"/>
                </a:solidFill>
                <a:latin typeface="Calibri" panose="020F0502020204030204" pitchFamily="34" charset="0"/>
                <a:ea typeface="Calibri" panose="020F0502020204030204" pitchFamily="34" charset="0"/>
                <a:cs typeface="Arial" panose="020B0604020202020204" pitchFamily="34" charset="0"/>
              </a:rPr>
              <a:t>soon (Tennis and Basketball going well)</a:t>
            </a:r>
            <a:endParaRPr kumimoji="0" lang="en-US" sz="14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Public Comment</a:t>
            </a:r>
            <a:endParaRPr lang="en-US" sz="2400" i="1" dirty="0">
              <a:solidFill>
                <a:schemeClr val="accent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698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CE8016-D39C-6771-BCDF-A94D52A1290D}"/>
              </a:ext>
            </a:extLst>
          </p:cNvPr>
          <p:cNvSpPr>
            <a:spLocks noGrp="1"/>
          </p:cNvSpPr>
          <p:nvPr>
            <p:ph type="title"/>
          </p:nvPr>
        </p:nvSpPr>
        <p:spPr>
          <a:xfrm>
            <a:off x="353738" y="132225"/>
            <a:ext cx="11484524" cy="1187961"/>
          </a:xfrm>
          <a:solidFill>
            <a:schemeClr val="accent4">
              <a:lumMod val="20000"/>
              <a:lumOff val="80000"/>
            </a:schemeClr>
          </a:solidFill>
          <a:ln>
            <a:solidFill>
              <a:srgbClr val="FF0000"/>
            </a:solidFill>
          </a:ln>
        </p:spPr>
        <p:txBody>
          <a:bodyPr vert="horz" lIns="91440" tIns="45720" rIns="91440" bIns="45720" rtlCol="0" anchor="ctr">
            <a:normAutofit/>
          </a:bodyPr>
          <a:lstStyle/>
          <a:p>
            <a:pPr algn="ctr"/>
            <a:r>
              <a:rPr lang="en-US" sz="5400" b="1" dirty="0">
                <a:solidFill>
                  <a:srgbClr val="FF0000"/>
                </a:solidFill>
              </a:rPr>
              <a:t>EXTENDED - </a:t>
            </a:r>
            <a:r>
              <a:rPr lang="en-US" sz="5400" b="1" kern="1200" cap="all" spc="150" baseline="0" dirty="0">
                <a:solidFill>
                  <a:srgbClr val="FF0000"/>
                </a:solidFill>
                <a:latin typeface="+mj-lt"/>
                <a:ea typeface="+mj-ea"/>
                <a:cs typeface="+mj-cs"/>
              </a:rPr>
              <a:t>declare by </a:t>
            </a:r>
            <a:r>
              <a:rPr lang="en-US" sz="5400" b="1" dirty="0">
                <a:solidFill>
                  <a:srgbClr val="FF0000"/>
                </a:solidFill>
              </a:rPr>
              <a:t>March 7</a:t>
            </a:r>
            <a:r>
              <a:rPr lang="en-US" sz="5400" b="1" kern="1200" cap="all" spc="150" baseline="0" dirty="0">
                <a:solidFill>
                  <a:srgbClr val="FF0000"/>
                </a:solidFill>
                <a:latin typeface="+mj-lt"/>
                <a:ea typeface="+mj-ea"/>
                <a:cs typeface="+mj-cs"/>
              </a:rPr>
              <a:t>!</a:t>
            </a:r>
          </a:p>
        </p:txBody>
      </p:sp>
      <p:pic>
        <p:nvPicPr>
          <p:cNvPr id="7" name="Picture 6" descr="A black screen with a white circle with blue and orange text&#10;&#10;Description automatically generated">
            <a:extLst>
              <a:ext uri="{FF2B5EF4-FFF2-40B4-BE49-F238E27FC236}">
                <a16:creationId xmlns:a16="http://schemas.microsoft.com/office/drawing/2014/main" id="{C650FBFB-0268-4D42-3A80-62116EEC5FD9}"/>
              </a:ext>
            </a:extLst>
          </p:cNvPr>
          <p:cNvPicPr>
            <a:picLocks noChangeAspect="1"/>
          </p:cNvPicPr>
          <p:nvPr/>
        </p:nvPicPr>
        <p:blipFill>
          <a:blip r:embed="rId2"/>
          <a:srcRect l="3558" r="2778" b="-4"/>
          <a:stretch/>
        </p:blipFill>
        <p:spPr>
          <a:xfrm>
            <a:off x="8606450" y="2171403"/>
            <a:ext cx="2147978" cy="2293353"/>
          </a:xfrm>
          <a:prstGeom prst="rect">
            <a:avLst/>
          </a:prstGeom>
          <a:noFill/>
        </p:spPr>
      </p:pic>
      <p:sp>
        <p:nvSpPr>
          <p:cNvPr id="8" name="TextBox 7">
            <a:extLst>
              <a:ext uri="{FF2B5EF4-FFF2-40B4-BE49-F238E27FC236}">
                <a16:creationId xmlns:a16="http://schemas.microsoft.com/office/drawing/2014/main" id="{C51ECCCB-38DE-BD08-C1D0-42893BD278CB}"/>
              </a:ext>
            </a:extLst>
          </p:cNvPr>
          <p:cNvSpPr txBox="1"/>
          <p:nvPr/>
        </p:nvSpPr>
        <p:spPr>
          <a:xfrm>
            <a:off x="-817684" y="5537811"/>
            <a:ext cx="12192001" cy="595811"/>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hlinkClick r:id="rId3">
                  <a:extLst>
                    <a:ext uri="{A12FA001-AC4F-418D-AE19-62706E023703}">
                      <ahyp:hlinkClr xmlns:ahyp="http://schemas.microsoft.com/office/drawing/2018/hyperlinkcolor" val="tx"/>
                    </a:ext>
                  </a:extLst>
                </a:hlinkClick>
              </a:rPr>
              <a:t>tinyAPS.com/?2025GOTeamDeclaration</a:t>
            </a:r>
            <a:endPar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endParaRPr>
          </a:p>
        </p:txBody>
      </p:sp>
      <p:pic>
        <p:nvPicPr>
          <p:cNvPr id="9" name="Content Placeholder 6" descr="A group of children smiling&#10;&#10;Description automatically generated">
            <a:extLst>
              <a:ext uri="{FF2B5EF4-FFF2-40B4-BE49-F238E27FC236}">
                <a16:creationId xmlns:a16="http://schemas.microsoft.com/office/drawing/2014/main" id="{D29D7B93-CE6A-8E8E-E4E0-424284674FB3}"/>
              </a:ext>
            </a:extLst>
          </p:cNvPr>
          <p:cNvPicPr>
            <a:picLocks noChangeAspect="1"/>
          </p:cNvPicPr>
          <p:nvPr/>
        </p:nvPicPr>
        <p:blipFill>
          <a:blip r:embed="rId4"/>
          <a:srcRect r="1" b="2133"/>
          <a:stretch/>
        </p:blipFill>
        <p:spPr>
          <a:xfrm>
            <a:off x="911835" y="1503485"/>
            <a:ext cx="6592450" cy="3629191"/>
          </a:xfrm>
          <a:prstGeom prst="rect">
            <a:avLst/>
          </a:prstGeom>
          <a:noFill/>
        </p:spPr>
      </p:pic>
    </p:spTree>
    <p:extLst>
      <p:ext uri="{BB962C8B-B14F-4D97-AF65-F5344CB8AC3E}">
        <p14:creationId xmlns:p14="http://schemas.microsoft.com/office/powerpoint/2010/main" val="103560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a:bodyPr>
          <a:lstStyle/>
          <a:p>
            <a:r>
              <a:rPr lang="en-US" dirty="0"/>
              <a:t>Thank you!</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3673-AA69-D2B1-73F8-3371D723B52B}"/>
            </a:ext>
          </a:extLst>
        </p:cNvPr>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52D98015-02FC-1C10-2042-32741107FCA8}"/>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35FFCBC6-EA3C-E27E-B4B1-AB42085A17BB}"/>
              </a:ext>
            </a:extLst>
          </p:cNvPr>
          <p:cNvSpPr>
            <a:spLocks noGrp="1"/>
          </p:cNvSpPr>
          <p:nvPr>
            <p:ph type="title"/>
          </p:nvPr>
        </p:nvSpPr>
        <p:spPr>
          <a:xfrm>
            <a:off x="5398443" y="1383067"/>
            <a:ext cx="5726074" cy="1149754"/>
          </a:xfrm>
        </p:spPr>
        <p:txBody>
          <a:bodyPr>
            <a:noAutofit/>
          </a:bodyPr>
          <a:lstStyle/>
          <a:p>
            <a:pPr algn="ctr"/>
            <a:r>
              <a:rPr lang="en-US" sz="8000" dirty="0">
                <a:ln w="6350">
                  <a:solidFill>
                    <a:schemeClr val="accent4">
                      <a:lumMod val="20000"/>
                      <a:lumOff val="80000"/>
                    </a:schemeClr>
                  </a:solidFill>
                </a:ln>
                <a:solidFill>
                  <a:schemeClr val="tx2"/>
                </a:solidFill>
              </a:rPr>
              <a:t>Appendix</a:t>
            </a:r>
          </a:p>
        </p:txBody>
      </p:sp>
      <p:cxnSp>
        <p:nvCxnSpPr>
          <p:cNvPr id="6" name="Straight Connector 5">
            <a:extLst>
              <a:ext uri="{FF2B5EF4-FFF2-40B4-BE49-F238E27FC236}">
                <a16:creationId xmlns:a16="http://schemas.microsoft.com/office/drawing/2014/main" id="{4C29CB55-F796-EA21-483C-06469718CB8B}"/>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B2C45249-4135-32B0-1649-BFF95F9A694F}"/>
              </a:ext>
            </a:extLst>
          </p:cNvPr>
          <p:cNvSpPr txBox="1">
            <a:spLocks/>
          </p:cNvSpPr>
          <p:nvPr/>
        </p:nvSpPr>
        <p:spPr>
          <a:xfrm>
            <a:off x="5398443" y="2693472"/>
            <a:ext cx="5726074" cy="11497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100" b="1" i="0" kern="1200" spc="1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ln>
                  <a:solidFill>
                    <a:schemeClr val="bg2"/>
                  </a:solidFill>
                </a:ln>
              </a:rPr>
              <a:t>FY26 Feedback Presentation</a:t>
            </a:r>
          </a:p>
        </p:txBody>
      </p:sp>
    </p:spTree>
    <p:extLst>
      <p:ext uri="{BB962C8B-B14F-4D97-AF65-F5344CB8AC3E}">
        <p14:creationId xmlns:p14="http://schemas.microsoft.com/office/powerpoint/2010/main" val="294807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5A320-1337-B4B6-44F0-E7C89908500A}"/>
              </a:ext>
            </a:extLst>
          </p:cNvPr>
          <p:cNvSpPr txBox="1"/>
          <p:nvPr/>
        </p:nvSpPr>
        <p:spPr>
          <a:xfrm>
            <a:off x="231710" y="152754"/>
            <a:ext cx="11728580" cy="1200329"/>
          </a:xfrm>
          <a:prstGeom prst="rect">
            <a:avLst/>
          </a:prstGeom>
          <a:solidFill>
            <a:schemeClr val="accent4">
              <a:lumMod val="40000"/>
              <a:lumOff val="60000"/>
            </a:schemeClr>
          </a:solidFill>
          <a:ln w="57150">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accent1"/>
                </a:solidFill>
                <a:effectLst/>
                <a:uLnTx/>
                <a:uFillTx/>
                <a:latin typeface="Franklin Gothic Book"/>
                <a:ea typeface="+mn-ea"/>
                <a:cs typeface="+mn-cs"/>
              </a:rPr>
              <a:t>Principals</a:t>
            </a:r>
            <a:r>
              <a:rPr kumimoji="0" lang="en-US" sz="2400" b="0" i="1" u="none" strike="noStrike" kern="1200" cap="none" spc="0" normalizeH="0" baseline="0" noProof="0" dirty="0">
                <a:ln>
                  <a:noFill/>
                </a:ln>
                <a:solidFill>
                  <a:schemeClr val="accent1"/>
                </a:solidFill>
                <a:effectLst/>
                <a:uLnTx/>
                <a:uFillTx/>
                <a:latin typeface="Franklin Gothic Book"/>
                <a:ea typeface="+mn-ea"/>
                <a:cs typeface="+mn-cs"/>
              </a:rPr>
              <a:t> </a:t>
            </a:r>
          </a:p>
          <a:p>
            <a:pPr>
              <a:defRPr/>
            </a:pPr>
            <a:r>
              <a:rPr lang="en-US" dirty="0">
                <a:solidFill>
                  <a:srgbClr val="000000"/>
                </a:solidFill>
              </a:rPr>
              <a:t>To ensure </a:t>
            </a:r>
            <a:r>
              <a:rPr lang="en-US" b="1" dirty="0">
                <a:solidFill>
                  <a:srgbClr val="000000"/>
                </a:solidFill>
              </a:rPr>
              <a:t>transparency, consistency, and clarity</a:t>
            </a:r>
            <a:r>
              <a:rPr lang="en-US" dirty="0">
                <a:solidFill>
                  <a:srgbClr val="000000"/>
                </a:solidFill>
              </a:rPr>
              <a:t> for stakeholders, please </a:t>
            </a:r>
            <a:r>
              <a:rPr lang="en-US" b="1" dirty="0">
                <a:solidFill>
                  <a:srgbClr val="000000"/>
                </a:solidFill>
              </a:rPr>
              <a:t>COPY</a:t>
            </a:r>
            <a:r>
              <a:rPr lang="en-US" dirty="0">
                <a:solidFill>
                  <a:srgbClr val="000000"/>
                </a:solidFill>
              </a:rPr>
              <a:t> your </a:t>
            </a:r>
            <a:r>
              <a:rPr lang="en-US" b="1" dirty="0">
                <a:solidFill>
                  <a:srgbClr val="FF0000"/>
                </a:solidFill>
              </a:rPr>
              <a:t>Budget Feedback Presentation</a:t>
            </a:r>
            <a:r>
              <a:rPr lang="en-US" dirty="0">
                <a:solidFill>
                  <a:srgbClr val="000000"/>
                </a:solidFill>
              </a:rPr>
              <a:t> into this appendix using one of the following methods:</a:t>
            </a:r>
            <a:endParaRPr kumimoji="0" lang="en-US" sz="1800" b="0" i="1"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EA3E71C6-C156-0BAA-04B0-763749E1643D}"/>
              </a:ext>
            </a:extLst>
          </p:cNvPr>
          <p:cNvSpPr txBox="1"/>
          <p:nvPr/>
        </p:nvSpPr>
        <p:spPr>
          <a:xfrm>
            <a:off x="382554" y="1661336"/>
            <a:ext cx="4814596" cy="4616648"/>
          </a:xfrm>
          <a:prstGeom prst="rect">
            <a:avLst/>
          </a:prstGeom>
          <a:noFill/>
          <a:ln>
            <a:solidFill>
              <a:srgbClr val="000000"/>
            </a:solidFill>
          </a:ln>
        </p:spPr>
        <p:txBody>
          <a:bodyPr wrap="square" rtlCol="0">
            <a:spAutoFit/>
          </a:bodyPr>
          <a:lstStyle/>
          <a:p>
            <a:r>
              <a:rPr lang="en-US" sz="2400" b="1" u="sng" dirty="0">
                <a:solidFill>
                  <a:srgbClr val="FF0000"/>
                </a:solidFill>
              </a:rPr>
              <a:t>Option 1</a:t>
            </a:r>
            <a:endParaRPr lang="en-US" sz="2400" b="1" u="sng" dirty="0">
              <a:solidFill>
                <a:schemeClr val="tx2">
                  <a:lumMod val="75000"/>
                </a:schemeClr>
              </a:solidFill>
            </a:endParaRPr>
          </a:p>
          <a:p>
            <a:r>
              <a:rPr lang="en-US" sz="2400" b="1" dirty="0">
                <a:solidFill>
                  <a:schemeClr val="tx2">
                    <a:lumMod val="75000"/>
                  </a:schemeClr>
                </a:solidFill>
              </a:rPr>
              <a:t>Copy Your Budget Feedback Presentation into This Template</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the Feedback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Feedback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after this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
        <p:nvSpPr>
          <p:cNvPr id="7" name="TextBox 6">
            <a:extLst>
              <a:ext uri="{FF2B5EF4-FFF2-40B4-BE49-F238E27FC236}">
                <a16:creationId xmlns:a16="http://schemas.microsoft.com/office/drawing/2014/main" id="{DA4CA7DC-7227-70C2-87AF-7DDCFF59056D}"/>
              </a:ext>
            </a:extLst>
          </p:cNvPr>
          <p:cNvSpPr txBox="1"/>
          <p:nvPr/>
        </p:nvSpPr>
        <p:spPr>
          <a:xfrm>
            <a:off x="5794311" y="1661336"/>
            <a:ext cx="6165980" cy="4616648"/>
          </a:xfrm>
          <a:prstGeom prst="rect">
            <a:avLst/>
          </a:prstGeom>
          <a:noFill/>
          <a:ln>
            <a:solidFill>
              <a:srgbClr val="000000"/>
            </a:solidFill>
          </a:ln>
        </p:spPr>
        <p:txBody>
          <a:bodyPr wrap="square" rtlCol="0">
            <a:spAutoFit/>
          </a:bodyPr>
          <a:lstStyle/>
          <a:p>
            <a:r>
              <a:rPr lang="en-US" sz="2400" b="1" u="sng" dirty="0">
                <a:solidFill>
                  <a:srgbClr val="FF0000"/>
                </a:solidFill>
              </a:rPr>
              <a:t>Option 2</a:t>
            </a:r>
            <a:endParaRPr lang="en-US" sz="2400" b="1" u="sng" dirty="0">
              <a:solidFill>
                <a:schemeClr val="tx2">
                  <a:lumMod val="75000"/>
                </a:schemeClr>
              </a:solidFill>
            </a:endParaRPr>
          </a:p>
          <a:p>
            <a:r>
              <a:rPr lang="en-US" sz="2400" b="1" dirty="0">
                <a:solidFill>
                  <a:schemeClr val="tx2">
                    <a:lumMod val="75000"/>
                  </a:schemeClr>
                </a:solidFill>
              </a:rPr>
              <a:t>Add These Slides to the Front of your Budget Feedback Presentation</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 and </a:t>
            </a:r>
            <a:r>
              <a:rPr lang="en-US" b="1" dirty="0">
                <a:solidFill>
                  <a:schemeClr val="accent3"/>
                </a:solidFill>
              </a:rPr>
              <a:t>Save a Copy </a:t>
            </a:r>
            <a:r>
              <a:rPr lang="en-US" dirty="0">
                <a:solidFill>
                  <a:srgbClr val="000000"/>
                </a:solidFill>
              </a:rPr>
              <a:t>(File/Save a Copy). This will become your Finalization Presentation. </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this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Finalization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Open</a:t>
            </a:r>
            <a:r>
              <a:rPr lang="en-US" dirty="0">
                <a:solidFill>
                  <a:srgbClr val="000000"/>
                </a:solidFill>
              </a:rPr>
              <a:t> the </a:t>
            </a:r>
            <a:r>
              <a:rPr lang="en-US" b="1" dirty="0">
                <a:solidFill>
                  <a:srgbClr val="000000"/>
                </a:solidFill>
              </a:rPr>
              <a:t>Copy</a:t>
            </a:r>
            <a:r>
              <a:rPr lang="en-US" dirty="0">
                <a:solidFill>
                  <a:srgbClr val="000000"/>
                </a:solidFill>
              </a:rPr>
              <a:t> of your Feedback Presentation and </a:t>
            </a:r>
            <a:r>
              <a:rPr lang="en-US" b="1" dirty="0">
                <a:solidFill>
                  <a:schemeClr val="accent3"/>
                </a:solidFill>
              </a:rPr>
              <a:t>Click</a:t>
            </a:r>
            <a:r>
              <a:rPr lang="en-US" dirty="0">
                <a:solidFill>
                  <a:srgbClr val="000000"/>
                </a:solidFill>
              </a:rPr>
              <a:t> before the first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Tree>
    <p:extLst>
      <p:ext uri="{BB962C8B-B14F-4D97-AF65-F5344CB8AC3E}">
        <p14:creationId xmlns:p14="http://schemas.microsoft.com/office/powerpoint/2010/main" val="875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a:t>FY26 Budget Feedback Meeting</a:t>
            </a:r>
          </a:p>
        </p:txBody>
      </p:sp>
    </p:spTree>
    <p:extLst>
      <p:ext uri="{BB962C8B-B14F-4D97-AF65-F5344CB8AC3E}">
        <p14:creationId xmlns:p14="http://schemas.microsoft.com/office/powerpoint/2010/main" val="258605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lstStyle/>
          <a:p>
            <a:r>
              <a:rPr lang="en-US" b="1">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914398"/>
            <a:ext cx="5807530" cy="5525163"/>
          </a:xfrm>
        </p:spPr>
        <p:txBody>
          <a:bodyPr>
            <a:noAutofit/>
          </a:bodyPr>
          <a:lstStyle/>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a:t>
            </a:r>
          </a:p>
          <a:p>
            <a:pPr marL="742950" marR="0" lvl="1" indent="-285750">
              <a:lnSpc>
                <a:spcPct val="107000"/>
              </a:lnSpc>
              <a:buFont typeface="+mj-lt"/>
              <a:buAutoNum type="alphaUcPeriod"/>
            </a:pPr>
            <a:r>
              <a:rPr lang="en-US" sz="1600" b="1" dirty="0">
                <a:latin typeface="Calibri" panose="020F0502020204030204" pitchFamily="34" charset="0"/>
                <a:ea typeface="Calibri" panose="020F0502020204030204" pitchFamily="34" charset="0"/>
                <a:cs typeface="Arial" panose="020B0604020202020204" pitchFamily="34" charset="0"/>
              </a:rPr>
              <a:t>Fill Vacant Staff Member Seat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Development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dirty="0">
                <a:effectLst/>
                <a:latin typeface="Calibri" panose="020F0502020204030204" pitchFamily="34" charset="0"/>
                <a:ea typeface="Calibri" panose="020F0502020204030204" pitchFamily="34" charset="0"/>
                <a:cs typeface="Arial" panose="020B0604020202020204" pitchFamily="34" charset="0"/>
              </a:rPr>
              <a:t> GO Team vote on Draft Budget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t>
            </a:r>
            <a:r>
              <a:rPr lang="en-US" sz="1600" b="1"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AFTER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presentation and discussion)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 </a:t>
            </a: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Public Comment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71321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296543" y="131642"/>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100" normalizeH="0" baseline="0" noProof="0" dirty="0">
                <a:ln>
                  <a:noFill/>
                </a:ln>
                <a:solidFill>
                  <a:srgbClr val="0083A9"/>
                </a:solidFill>
                <a:effectLst/>
                <a:uLnTx/>
                <a:uFillTx/>
                <a:latin typeface="Franklin Gothic Demi"/>
                <a:ea typeface="+mj-ea"/>
                <a:cs typeface="+mj-cs"/>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824439" y="1179029"/>
            <a:ext cx="6589799" cy="321626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Action Items Approval of Agenda</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Approval of Previous Minutes </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Final Budget Recommendation Discussion Items Presentation of the final budget recommendation</a:t>
            </a:r>
          </a:p>
          <a:p>
            <a:pPr marL="1314450" marR="0" lvl="2" indent="-400050" algn="l" defTabSz="914400" rtl="0" eaLnBrk="1" fontAlgn="auto" latinLnBrk="0" hangingPunct="1">
              <a:lnSpc>
                <a:spcPct val="100000"/>
              </a:lnSpc>
              <a:spcBef>
                <a:spcPts val="0"/>
              </a:spcBef>
              <a:spcAft>
                <a:spcPts val="0"/>
              </a:spcAft>
              <a:buClrTx/>
              <a:buSzTx/>
              <a:buFontTx/>
              <a:buAutoNum type="romanLcPeriod"/>
              <a:tabLst/>
              <a:defRPr/>
            </a:pPr>
            <a:r>
              <a:rPr kumimoji="0" lang="en-US" sz="1800" b="1" i="0" u="none" strike="noStrike" kern="1200" cap="none" spc="0" normalizeH="0" baseline="0" noProof="0" dirty="0">
                <a:ln>
                  <a:noFill/>
                </a:ln>
                <a:solidFill>
                  <a:srgbClr val="FF0000"/>
                </a:solidFill>
                <a:effectLst/>
                <a:uLnTx/>
                <a:uFillTx/>
                <a:latin typeface="Calibri"/>
                <a:ea typeface="Calibri"/>
                <a:cs typeface="Arial"/>
              </a:rPr>
              <a:t>ACTION ITEM:</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mn-ea"/>
                <a:cs typeface="Arial" panose="020B0604020202020204" pitchFamily="34" charset="0"/>
              </a:rPr>
              <a:t> GO Team vote on Budget </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p>
          <a:p>
            <a:pPr marL="1314450" marR="0" lvl="2" indent="-400050" algn="l" defTabSz="914400" rtl="0" eaLnBrk="1" fontAlgn="auto" latinLnBrk="0" hangingPunct="1">
              <a:lnSpc>
                <a:spcPct val="100000"/>
              </a:lnSpc>
              <a:spcBef>
                <a:spcPts val="0"/>
              </a:spcBef>
              <a:spcAft>
                <a:spcPts val="0"/>
              </a:spcAft>
              <a:buClrTx/>
              <a:buSzTx/>
              <a:buFontTx/>
              <a:buAutoNum type="romanL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CAT Report: February 24, 2025 Meeting</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Committee Reports</a:t>
            </a:r>
            <a:endPar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Announcements</a:t>
            </a:r>
          </a:p>
          <a:p>
            <a:pPr marL="342900" marR="0" lvl="0" indent="-342900" algn="l" defTabSz="914400" rtl="0" eaLnBrk="1" fontAlgn="auto" latinLnBrk="0" hangingPunct="1">
              <a:lnSpc>
                <a:spcPct val="100000"/>
              </a:lnSpc>
              <a:spcBef>
                <a:spcPts val="0"/>
              </a:spcBef>
              <a:spcAft>
                <a:spcPts val="60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Public Comment</a:t>
            </a:r>
            <a:endPar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9176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graphicFrame>
        <p:nvGraphicFramePr>
          <p:cNvPr id="14" name="Diagram 13">
            <a:extLst>
              <a:ext uri="{FF2B5EF4-FFF2-40B4-BE49-F238E27FC236}">
                <a16:creationId xmlns:a16="http://schemas.microsoft.com/office/drawing/2014/main" id="{EF314518-7428-A15E-2BAD-8BB05002DBD5}"/>
              </a:ext>
            </a:extLst>
          </p:cNvPr>
          <p:cNvGraphicFramePr/>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150" normalizeH="0" baseline="0" noProof="0">
                <a:ln>
                  <a:noFill/>
                </a:ln>
                <a:solidFill>
                  <a:prstClr val="black"/>
                </a:solidFill>
                <a:effectLst/>
                <a:uLnTx/>
                <a:uFillTx/>
                <a:latin typeface="Tenorite"/>
                <a:ea typeface="+mn-ea"/>
                <a:cs typeface="+mn-cs"/>
              </a:rPr>
              <a:t>YOUR SCHOOL STRATEGIC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2F2F2"/>
              </a:solidFill>
              <a:effectLst/>
              <a:uLnTx/>
              <a:uFillTx/>
              <a:latin typeface="Berlin Sans FB Demi" panose="020E0802020502020306"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2F2F2"/>
                </a:solidFill>
                <a:effectLst/>
                <a:uLnTx/>
                <a:uFillTx/>
                <a:latin typeface="Tenorite"/>
                <a:ea typeface="+mn-ea"/>
                <a:cs typeface="+mn-cs"/>
              </a:rPr>
              <a:t>is your roadmap and your role.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2F2F2"/>
                </a:solidFill>
                <a:effectLst/>
                <a:uLnTx/>
                <a:uFillTx/>
                <a:latin typeface="Tenorite"/>
                <a:ea typeface="+mn-ea"/>
                <a:cs typeface="+mn-cs"/>
              </a:rPr>
              <a:t>It is your direction, your priorities, your vision, your present, your future.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2F2F2"/>
              </a:solidFill>
              <a:effectLst/>
              <a:uLnTx/>
              <a:uFillTx/>
              <a:latin typeface="Berlin Sans FB Demi" panose="020E0802020502020306" pitchFamily="34" charset="0"/>
              <a:ea typeface="+mn-ea"/>
              <a:cs typeface="+mn-cs"/>
            </a:endParaRPr>
          </a:p>
        </p:txBody>
      </p:sp>
    </p:spTree>
    <p:extLst>
      <p:ext uri="{BB962C8B-B14F-4D97-AF65-F5344CB8AC3E}">
        <p14:creationId xmlns:p14="http://schemas.microsoft.com/office/powerpoint/2010/main" val="990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a:latin typeface="Trebuchet MS"/>
              </a:rPr>
              <a:t>Overview of FY26 GO Team Budget Process</a:t>
            </a:r>
            <a:endParaRPr lang="en-US" sz="4400"/>
          </a:p>
        </p:txBody>
      </p:sp>
      <p:graphicFrame>
        <p:nvGraphicFramePr>
          <p:cNvPr id="7" name="Diagram 6">
            <a:extLst>
              <a:ext uri="{FF2B5EF4-FFF2-40B4-BE49-F238E27FC236}">
                <a16:creationId xmlns:a16="http://schemas.microsoft.com/office/drawing/2014/main" id="{E7C28BAA-06D8-999E-8C82-D5D8046D0080}"/>
              </a:ext>
            </a:extLst>
          </p:cNvPr>
          <p:cNvGraphicFramePr/>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a:t>
            </a:r>
            <a:r>
              <a:rPr kumimoji="0" lang="en-US" sz="1400" b="0" i="0" u="none" strike="noStrike" kern="1200" cap="none" spc="0" normalizeH="0" baseline="0" noProof="0">
                <a:ln>
                  <a:noFill/>
                </a:ln>
                <a:solidFill>
                  <a:prstClr val="black"/>
                </a:solidFill>
                <a:effectLst/>
                <a:uLnTx/>
                <a:uFillTx/>
                <a:latin typeface="Calibri"/>
                <a:ea typeface="+mn-ea"/>
                <a:cs typeface="+mn-cs"/>
              </a:rPr>
              <a:t> GO Teams will need to take</a:t>
            </a:r>
            <a:r>
              <a:rPr kumimoji="0" lang="en-US" sz="1400" b="1" i="0" u="none" strike="noStrike" kern="1200" cap="none" spc="0" normalizeH="0" baseline="0" noProof="0">
                <a:ln>
                  <a:noFill/>
                </a:ln>
                <a:solidFill>
                  <a:prstClr val="black"/>
                </a:solidFill>
                <a:effectLst/>
                <a:uLnTx/>
                <a:uFillTx/>
                <a:latin typeface="Calibri"/>
                <a:ea typeface="+mn-ea"/>
                <a:cs typeface="+mn-cs"/>
              </a:rPr>
              <a:t> </a:t>
            </a:r>
            <a:r>
              <a:rPr kumimoji="0" lang="en-US" sz="1400" b="1" i="0" u="none" strike="noStrike" kern="1200" cap="none" spc="0" normalizeH="0" baseline="0" noProof="0">
                <a:ln>
                  <a:noFill/>
                </a:ln>
                <a:solidFill>
                  <a:srgbClr val="FF0000"/>
                </a:solidFill>
                <a:effectLst/>
                <a:uLnTx/>
                <a:uFillTx/>
                <a:latin typeface="Calibri"/>
                <a:ea typeface="+mn-ea"/>
                <a:cs typeface="+mn-cs"/>
              </a:rPr>
              <a:t>ACTION</a:t>
            </a:r>
            <a:r>
              <a:rPr kumimoji="0" lang="en-US" sz="1400" b="0" i="0" u="none" strike="noStrike" kern="1200" cap="none" spc="0" normalizeH="0" baseline="0" noProof="0">
                <a:ln>
                  <a:noFill/>
                </a:ln>
                <a:solidFill>
                  <a:prstClr val="black"/>
                </a:solidFill>
                <a:effectLst/>
                <a:uLnTx/>
                <a:uFillTx/>
                <a:latin typeface="Calibri"/>
                <a:ea typeface="+mn-ea"/>
                <a:cs typeface="+mn-cs"/>
              </a:rPr>
              <a:t> on the budget at these meetings.</a:t>
            </a: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marR="0" lvl="0" indent="-34290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en-US" sz="3200" b="1" i="0" u="sng" strike="noStrike" kern="1200" cap="none" spc="50" normalizeH="0" baseline="0" noProof="0">
                <a:ln>
                  <a:noFill/>
                </a:ln>
                <a:solidFill>
                  <a:srgbClr val="0083A9"/>
                </a:solidFill>
                <a:effectLst/>
                <a:uLnTx/>
                <a:uFillTx/>
                <a:latin typeface="Tenorite"/>
                <a:ea typeface="+mj-ea"/>
                <a:cs typeface="+mj-cs"/>
              </a:rPr>
              <a:t>What</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2000" b="1" i="0" u="none" strike="noStrike" kern="1200" cap="none" spc="50" normalizeH="0" baseline="0" noProof="0">
                <a:ln>
                  <a:noFill/>
                </a:ln>
                <a:solidFill>
                  <a:srgbClr val="595B5D"/>
                </a:solidFill>
                <a:effectLst/>
                <a:uLnTx/>
                <a:uFillTx/>
                <a:latin typeface="Tenorite"/>
                <a:ea typeface="+mj-ea"/>
                <a:cs typeface="+mj-cs"/>
              </a:rPr>
              <a:t>During the GO Team Feedback meeting the principal will share the 25-26 Strategic Plan Breakout, provide an overview of the school’s draft budget, </a:t>
            </a:r>
            <a:r>
              <a:rPr kumimoji="0" lang="en-US" sz="2000" b="1" i="0" u="sng" strike="noStrike" kern="1200" cap="none" spc="50" normalizeH="0" baseline="0" noProof="0">
                <a:ln>
                  <a:noFill/>
                </a:ln>
                <a:solidFill>
                  <a:srgbClr val="FF0000"/>
                </a:solidFill>
                <a:effectLst/>
                <a:uLnTx/>
                <a:uFillTx/>
                <a:latin typeface="Tenorite"/>
                <a:ea typeface="+mj-ea"/>
                <a:cs typeface="+mj-cs"/>
              </a:rPr>
              <a:t>share updated tabs from the Excel template, and review/collaborate with the GO Team on the comments/notes to explain the use of school-level flexibility in budget allocations.</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kumimoji="0" lang="en-US" sz="2000" b="1" i="0" u="none" strike="noStrike" kern="1200" cap="none" spc="50" normalizeH="0" baseline="0" noProof="0">
              <a:ln>
                <a:noFill/>
              </a:ln>
              <a:solidFill>
                <a:prstClr val="black"/>
              </a:solidFill>
              <a:effectLst/>
              <a:uLnTx/>
              <a:uFillTx/>
              <a:latin typeface="Tenorite"/>
              <a:ea typeface="+mj-ea"/>
              <a:cs typeface="+mj-cs"/>
            </a:endParaRPr>
          </a:p>
          <a:p>
            <a:pPr marL="406400" marR="0" lvl="0" indent="-34290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en-US" sz="3200" b="1" i="0" u="sng" strike="noStrike" kern="1200" cap="none" spc="50" normalizeH="0" baseline="0" noProof="0">
                <a:ln>
                  <a:noFill/>
                </a:ln>
                <a:solidFill>
                  <a:srgbClr val="0083A9"/>
                </a:solidFill>
                <a:effectLst/>
                <a:uLnTx/>
                <a:uFillTx/>
                <a:latin typeface="Tenorite"/>
                <a:ea typeface="+mj-ea"/>
                <a:cs typeface="+mj-cs"/>
              </a:rPr>
              <a:t>Why</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2000" b="1" i="0" u="none" strike="noStrike" kern="1200" cap="none" spc="50" normalizeH="0" baseline="0" noProof="0">
                <a:ln>
                  <a:noFill/>
                </a:ln>
                <a:solidFill>
                  <a:srgbClr val="595B5D"/>
                </a:solidFill>
                <a:effectLst/>
                <a:uLnTx/>
                <a:uFillTx/>
                <a:latin typeface="Tenorite"/>
                <a:ea typeface="+mj-ea"/>
                <a:cs typeface="+mj-cs"/>
              </a:rPr>
              <a:t>This meeting provides an opportunity for GO Teams to </a:t>
            </a:r>
            <a:r>
              <a:rPr kumimoji="0" lang="en-US" sz="2000" b="1" i="0" u="sng" strike="noStrike" kern="1200" cap="none" spc="50" normalizeH="0" baseline="0" noProof="0">
                <a:ln>
                  <a:noFill/>
                </a:ln>
                <a:solidFill>
                  <a:srgbClr val="595B5D"/>
                </a:solidFill>
                <a:effectLst/>
                <a:uLnTx/>
                <a:uFillTx/>
                <a:latin typeface="Tenorite"/>
                <a:ea typeface="+mj-ea"/>
                <a:cs typeface="+mj-cs"/>
              </a:rPr>
              <a:t>discuss the principal’s proposed budget and how it supports the school's programmatic needs and key strategic priorities for the 25-26 school year</a:t>
            </a:r>
            <a:r>
              <a:rPr kumimoji="0" lang="en-US" sz="2000" b="1" i="0" u="none" strike="noStrike" kern="1200" cap="none" spc="50" normalizeH="0" baseline="0" noProof="0">
                <a:ln>
                  <a:noFill/>
                </a:ln>
                <a:solidFill>
                  <a:srgbClr val="595B5D"/>
                </a:solidFill>
                <a:effectLst/>
                <a:uLnTx/>
                <a:uFillTx/>
                <a:latin typeface="Tenorite"/>
                <a:ea typeface="+mj-ea"/>
                <a:cs typeface="+mj-cs"/>
              </a:rPr>
              <a:t>. It also </a:t>
            </a:r>
            <a:r>
              <a:rPr kumimoji="0" lang="en-US" sz="2000" b="1" i="0" u="sng" strike="noStrike" kern="1200" cap="none" spc="50" normalizeH="0" baseline="0" noProof="0">
                <a:ln>
                  <a:noFill/>
                </a:ln>
                <a:solidFill>
                  <a:srgbClr val="595B5D"/>
                </a:solidFill>
                <a:effectLst/>
                <a:uLnTx/>
                <a:uFillTx/>
                <a:latin typeface="Tenorite"/>
                <a:ea typeface="+mj-ea"/>
                <a:cs typeface="+mj-cs"/>
              </a:rPr>
              <a:t>provides the GO Team the opportunity to review and provide feedback on proposed use of school-level flexibility</a:t>
            </a:r>
            <a:r>
              <a:rPr kumimoji="0" lang="en-US" sz="2000" b="1" i="0" u="none" strike="noStrike" kern="1200" cap="none" spc="50" normalizeH="0" baseline="0" noProof="0">
                <a:ln>
                  <a:noFill/>
                </a:ln>
                <a:solidFill>
                  <a:srgbClr val="595B5D"/>
                </a:solidFill>
                <a:effectLst/>
                <a:uLnTx/>
                <a:uFillTx/>
                <a:latin typeface="Tenorite"/>
                <a:ea typeface="+mj-ea"/>
                <a:cs typeface="+mj-cs"/>
              </a:rPr>
              <a:t>. </a:t>
            </a: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kumimoji="0" lang="en-US" sz="2000" b="1" i="0" u="none" strike="noStrike" kern="1200" cap="none" spc="50" normalizeH="0" baseline="0" noProof="0">
              <a:ln>
                <a:noFill/>
              </a:ln>
              <a:solidFill>
                <a:prstClr val="black"/>
              </a:solidFill>
              <a:effectLst/>
              <a:uLnTx/>
              <a:uFillTx/>
              <a:latin typeface="Tenorite"/>
              <a:ea typeface="+mj-ea"/>
              <a:cs typeface="+mj-cs"/>
            </a:endParaRPr>
          </a:p>
          <a:p>
            <a:pPr marL="406400" marR="0" lvl="0" indent="-342900" algn="l" defTabSz="914400" rtl="0" eaLnBrk="1" fontAlgn="auto" latinLnBrk="0" hangingPunct="1">
              <a:lnSpc>
                <a:spcPct val="100000"/>
              </a:lnSpc>
              <a:spcBef>
                <a:spcPts val="0"/>
              </a:spcBef>
              <a:spcAft>
                <a:spcPts val="0"/>
              </a:spcAft>
              <a:buClrTx/>
              <a:buSzPct val="100000"/>
              <a:buFont typeface="Wingdings" panose="05000000000000000000" pitchFamily="2" charset="2"/>
              <a:buChar char="Ø"/>
              <a:tabLst/>
              <a:defRPr/>
            </a:pPr>
            <a:r>
              <a:rPr kumimoji="0" lang="en-US" sz="3200" b="1" i="0" u="sng" strike="noStrike" kern="1200" cap="none" spc="50" normalizeH="0" baseline="0" noProof="0">
                <a:ln>
                  <a:noFill/>
                </a:ln>
                <a:solidFill>
                  <a:srgbClr val="0083A9"/>
                </a:solidFill>
                <a:effectLst/>
                <a:uLnTx/>
                <a:uFillTx/>
                <a:latin typeface="Tenorite"/>
                <a:ea typeface="+mj-ea"/>
                <a:cs typeface="+mj-cs"/>
              </a:rPr>
              <a:t>When </a:t>
            </a:r>
          </a:p>
          <a:p>
            <a:pPr marL="6350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2000" b="1" i="0" u="none" strike="noStrike" kern="1200" cap="none" spc="50" normalizeH="0" baseline="0" noProof="0">
                <a:ln>
                  <a:noFill/>
                </a:ln>
                <a:solidFill>
                  <a:srgbClr val="595B5D"/>
                </a:solidFill>
                <a:effectLst/>
                <a:uLnTx/>
                <a:uFillTx/>
                <a:latin typeface="Tenorite"/>
                <a:ea typeface="+mj-ea"/>
                <a:cs typeface="+mj-cs"/>
                <a:sym typeface="Calibri"/>
              </a:rPr>
              <a:t>Early February 10 - February 14th,</a:t>
            </a:r>
            <a:r>
              <a:rPr kumimoji="0" lang="en-US" sz="2000" b="1" i="0" u="none" strike="noStrike" kern="1200" cap="none" spc="50" normalizeH="0" baseline="0" noProof="0">
                <a:ln>
                  <a:noFill/>
                </a:ln>
                <a:solidFill>
                  <a:srgbClr val="595B5D"/>
                </a:solidFill>
                <a:effectLst/>
                <a:uLnTx/>
                <a:uFillTx/>
                <a:latin typeface="Tenorite"/>
                <a:ea typeface="Calibri"/>
                <a:cs typeface="Calibri"/>
                <a:sym typeface="Calibri"/>
              </a:rPr>
              <a:t> </a:t>
            </a:r>
            <a:r>
              <a:rPr kumimoji="0" lang="en-US" sz="2000" b="1" i="0" u="sng" strike="noStrike" kern="1200" cap="none" spc="50" normalizeH="0" baseline="0" noProof="0">
                <a:ln>
                  <a:noFill/>
                </a:ln>
                <a:solidFill>
                  <a:srgbClr val="FF0000"/>
                </a:solidFill>
                <a:effectLst/>
                <a:uLnTx/>
                <a:uFillTx/>
                <a:latin typeface="Tenorite"/>
                <a:ea typeface="Calibri"/>
                <a:cs typeface="Calibri"/>
                <a:sym typeface="Calibri"/>
              </a:rPr>
              <a:t>before</a:t>
            </a:r>
            <a:r>
              <a:rPr kumimoji="0" lang="en-US" sz="2000" b="0" i="0" u="none" strike="noStrike" kern="1200" cap="none" spc="50" normalizeH="0" baseline="0" noProof="0">
                <a:ln>
                  <a:noFill/>
                </a:ln>
                <a:solidFill>
                  <a:srgbClr val="595B5D"/>
                </a:solidFill>
                <a:effectLst/>
                <a:uLnTx/>
                <a:uFillTx/>
                <a:latin typeface="Tenorite"/>
                <a:ea typeface="Calibri"/>
                <a:cs typeface="Calibri"/>
                <a:sym typeface="Calibri"/>
              </a:rPr>
              <a:t> </a:t>
            </a:r>
            <a:r>
              <a:rPr kumimoji="0" lang="en-US" sz="2000" b="1" i="0" u="none" strike="noStrike" kern="1200" cap="none" spc="50" normalizeH="0" baseline="0" noProof="0">
                <a:ln>
                  <a:noFill/>
                </a:ln>
                <a:solidFill>
                  <a:srgbClr val="595B5D"/>
                </a:solidFill>
                <a:effectLst/>
                <a:uLnTx/>
                <a:uFillTx/>
                <a:latin typeface="Tenorite"/>
                <a:ea typeface="+mj-ea"/>
                <a:cs typeface="+mj-cs"/>
                <a:sym typeface="Calibri"/>
              </a:rPr>
              <a:t>Cluster Superintendent review.</a:t>
            </a:r>
            <a:r>
              <a:rPr kumimoji="0" lang="en-US" sz="2000" b="1" i="0" u="none" strike="noStrike" kern="1200" cap="none" spc="50" normalizeH="0" baseline="0" noProof="0">
                <a:ln>
                  <a:noFill/>
                </a:ln>
                <a:solidFill>
                  <a:srgbClr val="595B5D"/>
                </a:solidFill>
                <a:effectLst/>
                <a:uLnTx/>
                <a:uFillTx/>
                <a:latin typeface="Tenorite"/>
                <a:ea typeface="+mj-ea"/>
                <a:cs typeface="Calibri"/>
                <a:sym typeface="Calibri"/>
              </a:rPr>
              <a:t> </a:t>
            </a:r>
            <a:r>
              <a:rPr kumimoji="0" lang="en-US" sz="2000" b="1" i="0" u="none" strike="noStrike" kern="1200" cap="none" spc="50" normalizeH="0" baseline="0" noProof="0">
                <a:ln>
                  <a:noFill/>
                </a:ln>
                <a:solidFill>
                  <a:prstClr val="black"/>
                </a:solidFill>
                <a:effectLst/>
                <a:uLnTx/>
                <a:uFillTx/>
                <a:latin typeface="Tenorite"/>
                <a:ea typeface="+mj-ea"/>
                <a:cs typeface="Calibri"/>
                <a:sym typeface="Calibri"/>
              </a:rPr>
              <a:t> </a:t>
            </a:r>
            <a:endParaRPr kumimoji="0" lang="en-US" sz="2000" b="1" i="0" u="none" strike="noStrike" kern="1200" cap="none" spc="50" normalizeH="0" baseline="0" noProof="0">
              <a:ln>
                <a:noFill/>
              </a:ln>
              <a:solidFill>
                <a:prstClr val="black"/>
              </a:solidFill>
              <a:effectLst/>
              <a:uLnTx/>
              <a:uFillTx/>
              <a:latin typeface="Tenorite"/>
              <a:ea typeface="+mj-ea"/>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1200" cap="none" spc="0" normalizeH="0" baseline="0" noProof="0">
                <a:ln>
                  <a:noFill/>
                </a:ln>
                <a:solidFill>
                  <a:srgbClr val="151515"/>
                </a:solidFill>
                <a:effectLst/>
                <a:uLnTx/>
                <a:uFillTx/>
                <a:latin typeface="Calibri"/>
                <a:ea typeface="Calibri"/>
                <a:cs typeface="Calibri"/>
                <a:sym typeface="Calibri"/>
              </a:rPr>
              <a:t>APS Strategic Priorities &amp; Initiatives</a:t>
            </a:r>
            <a:endParaRPr kumimoji="0" sz="200" b="1" i="1" u="none" strike="noStrike" kern="1200" cap="none" spc="0" normalizeH="0" baseline="0" noProof="0">
              <a:ln>
                <a:noFill/>
              </a:ln>
              <a:solidFill>
                <a:srgbClr val="151515"/>
              </a:solidFill>
              <a:effectLst/>
              <a:uLnTx/>
              <a:uFillTx/>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1A.</a:t>
            </a:r>
            <a:r>
              <a:rPr kumimoji="0" lang="en-US" sz="1000" b="0" i="0"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Implementation of an intervention block to reduce gaps in learning</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1B. </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Employ a literacy block with phonics for grades k-2</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1C. </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Create PLC planning time for teachers to internalize standards and plan for instruction</a:t>
            </a:r>
            <a:endParaRPr kumimoji="0" sz="1000" b="1" i="0" u="sng"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30" name="Google Shape;330;p11"/>
          <p:cNvSpPr/>
          <p:nvPr/>
        </p:nvSpPr>
        <p:spPr>
          <a:xfrm>
            <a:off x="6183344" y="3616050"/>
            <a:ext cx="4003500" cy="780300"/>
          </a:xfrm>
          <a:prstGeom prst="rect">
            <a:avLst/>
          </a:prstGeom>
          <a:solidFill>
            <a:srgbClr val="DDEAF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TBD: </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Create an attendance team to monitor and address attendance concerns, Create a Care Team to address student needs </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TBD: </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Utilize SLC practices and restorative justice with the Counselor to reduce suspensions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31" name="Google Shape;331;p11"/>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TBD: </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Monthly IB training for staff, Professional development individualized around teacher needs in reading and math, training for phonics program (</a:t>
            </a:r>
            <a:r>
              <a:rPr kumimoji="0" lang="en-US" sz="1000" b="0" i="0" u="none" strike="noStrike" kern="1200" cap="none" spc="0" normalizeH="0" baseline="0" noProof="0" dirty="0" err="1">
                <a:ln>
                  <a:noFill/>
                </a:ln>
                <a:solidFill>
                  <a:prstClr val="black"/>
                </a:solidFill>
                <a:effectLst/>
                <a:uLnTx/>
                <a:uFillTx/>
                <a:latin typeface="Calibri"/>
                <a:ea typeface="Calibri"/>
                <a:cs typeface="Calibri"/>
                <a:sym typeface="Calibri"/>
              </a:rPr>
              <a:t>Fundations</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Calibri"/>
                <a:sym typeface="Calibri"/>
              </a:rPr>
              <a:t>Ongoing PD for SEL, restorative practices, and trauma </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32" name="Google Shape;332;p11"/>
          <p:cNvSpPr/>
          <p:nvPr/>
        </p:nvSpPr>
        <p:spPr>
          <a:xfrm>
            <a:off x="6174467"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TBD: </a:t>
            </a:r>
            <a:r>
              <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rPr>
              <a:t>Conduct data meetings in PLC, with parents and students. Students will also have goal setting meetings with teachers</a:t>
            </a: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Calibri"/>
                <a:sym typeface="Calibri"/>
              </a:rPr>
              <a:t>--Increase Parent Liaison and Social Worker positions to full time to support the needs of students and parents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33" name="Google Shape;333;p11"/>
          <p:cNvSpPr txBox="1"/>
          <p:nvPr/>
        </p:nvSpPr>
        <p:spPr>
          <a:xfrm>
            <a:off x="4450620" y="135804"/>
            <a:ext cx="251626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500"/>
              <a:buFontTx/>
              <a:buNone/>
              <a:tabLst/>
              <a:defRPr/>
            </a:pPr>
            <a:r>
              <a:rPr kumimoji="0" lang="en-US" sz="1800" b="1" i="0" u="none" strike="noStrike" kern="1200" cap="none" spc="0" normalizeH="0" baseline="0" noProof="0" dirty="0">
                <a:ln>
                  <a:noFill/>
                </a:ln>
                <a:solidFill>
                  <a:srgbClr val="151515"/>
                </a:solidFill>
                <a:effectLst/>
                <a:uLnTx/>
                <a:uFillTx/>
                <a:latin typeface="Calibri"/>
                <a:ea typeface="Calibri"/>
                <a:cs typeface="Calibri"/>
                <a:sym typeface="Calibri"/>
              </a:rPr>
              <a:t>West Manor IB World School</a:t>
            </a:r>
            <a:endParaRPr kumimoji="0" sz="200" b="0" i="0" u="none" strike="noStrike" kern="1200" cap="none" spc="0" normalizeH="0" baseline="0" noProof="0" dirty="0">
              <a:ln>
                <a:noFill/>
              </a:ln>
              <a:solidFill>
                <a:srgbClr val="151515"/>
              </a:solidFill>
              <a:effectLst/>
              <a:uLnTx/>
              <a:uFillTx/>
              <a:latin typeface="Calibri"/>
              <a:ea typeface="Calibri"/>
              <a:cs typeface="Calibri"/>
              <a:sym typeface="Calibri"/>
            </a:endParaRPr>
          </a:p>
        </p:txBody>
      </p:sp>
      <p:sp>
        <p:nvSpPr>
          <p:cNvPr id="334" name="Google Shape;334;p11"/>
          <p:cNvSpPr txBox="1"/>
          <p:nvPr/>
        </p:nvSpPr>
        <p:spPr>
          <a:xfrm>
            <a:off x="1577000" y="300876"/>
            <a:ext cx="1837698"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1200" cap="none" spc="0" normalizeH="0" baseline="0" noProof="0">
                <a:ln>
                  <a:noFill/>
                </a:ln>
                <a:solidFill>
                  <a:srgbClr val="151515"/>
                </a:solidFill>
                <a:effectLst/>
                <a:uLnTx/>
                <a:uFillTx/>
                <a:latin typeface="Calibri"/>
                <a:ea typeface="Calibri"/>
                <a:cs typeface="Calibri"/>
                <a:sym typeface="Calibri"/>
              </a:rPr>
              <a:t>SMART Goals</a:t>
            </a:r>
            <a:endParaRPr kumimoji="0" sz="200" b="1" i="1" u="none" strike="noStrike" kern="1200" cap="none" spc="0" normalizeH="0" baseline="0" noProof="0">
              <a:ln>
                <a:noFill/>
              </a:ln>
              <a:solidFill>
                <a:srgbClr val="151515"/>
              </a:solidFill>
              <a:effectLst/>
              <a:uLnTx/>
              <a:uFillTx/>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1200" cap="none" spc="0" normalizeH="0" baseline="0" noProof="0">
                <a:ln>
                  <a:noFill/>
                </a:ln>
                <a:solidFill>
                  <a:srgbClr val="151515"/>
                </a:solidFill>
                <a:effectLst/>
                <a:uLnTx/>
                <a:uFillTx/>
                <a:latin typeface="Calibri"/>
                <a:ea typeface="Calibri"/>
                <a:cs typeface="Calibri"/>
                <a:sym typeface="Calibri"/>
              </a:rPr>
              <a:t>School Strategies</a:t>
            </a:r>
            <a:endParaRPr kumimoji="0" sz="200" b="1" i="1" u="none" strike="noStrike" kern="1200" cap="none" spc="0" normalizeH="0" baseline="0" noProof="0">
              <a:ln>
                <a:noFill/>
              </a:ln>
              <a:solidFill>
                <a:srgbClr val="151515"/>
              </a:solidFill>
              <a:effectLst/>
              <a:uLnTx/>
              <a:uFillTx/>
              <a:latin typeface="Calibri"/>
              <a:ea typeface="Calibri"/>
              <a:cs typeface="Calibri"/>
              <a:sym typeface="Calibri"/>
            </a:endParaRPr>
          </a:p>
        </p:txBody>
      </p:sp>
      <p:sp>
        <p:nvSpPr>
          <p:cNvPr id="336" name="Google Shape;336;p11"/>
          <p:cNvSpPr/>
          <p:nvPr/>
        </p:nvSpPr>
        <p:spPr>
          <a:xfrm>
            <a:off x="1609624" y="767853"/>
            <a:ext cx="2418900" cy="105770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23809"/>
              </a:lnSpc>
              <a:spcBef>
                <a:spcPts val="0"/>
              </a:spcBef>
              <a:spcAft>
                <a:spcPts val="0"/>
              </a:spcAft>
              <a:buClr>
                <a:srgbClr val="000000"/>
              </a:buClr>
              <a:buSzPts val="1050"/>
              <a:buFontTx/>
              <a:buNone/>
              <a:tabLst/>
              <a:defRPr/>
            </a:pPr>
            <a:r>
              <a:rPr kumimoji="0" lang="en-US" sz="1200" b="1" i="0" u="none" strike="noStrike" kern="1200" cap="none" spc="0" normalizeH="0" baseline="0" noProof="0" dirty="0">
                <a:ln>
                  <a:noFill/>
                </a:ln>
                <a:solidFill>
                  <a:prstClr val="black"/>
                </a:solidFill>
                <a:effectLst/>
                <a:uLnTx/>
                <a:uFillTx/>
                <a:latin typeface="Arial"/>
                <a:ea typeface="Arial"/>
                <a:cs typeface="Arial"/>
                <a:sym typeface="Arial"/>
              </a:rPr>
              <a:t>Increase the </a:t>
            </a: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 of </a:t>
            </a:r>
            <a:r>
              <a:rPr kumimoji="0" lang="en-US" sz="1200" b="1" i="0" u="none" strike="noStrike" kern="1200" cap="none" spc="0" normalizeH="0" baseline="0" noProof="0" dirty="0">
                <a:ln>
                  <a:noFill/>
                </a:ln>
                <a:solidFill>
                  <a:prstClr val="black"/>
                </a:solidFill>
                <a:effectLst/>
                <a:uLnTx/>
                <a:uFillTx/>
                <a:latin typeface="Arial"/>
                <a:ea typeface="Arial"/>
                <a:cs typeface="Arial"/>
                <a:sym typeface="Arial"/>
              </a:rPr>
              <a:t>grades 3-5 </a:t>
            </a: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students </a:t>
            </a:r>
            <a:r>
              <a:rPr kumimoji="0" lang="en-US" sz="1200" b="1" i="0" u="none" strike="noStrike" kern="1200" cap="none" spc="0" normalizeH="0" baseline="0" noProof="0" dirty="0">
                <a:ln>
                  <a:noFill/>
                </a:ln>
                <a:solidFill>
                  <a:prstClr val="black"/>
                </a:solidFill>
                <a:effectLst/>
                <a:uLnTx/>
                <a:uFillTx/>
                <a:latin typeface="Arial"/>
                <a:ea typeface="Arial"/>
                <a:cs typeface="Arial"/>
                <a:sym typeface="Arial"/>
              </a:rPr>
              <a:t>scoring proficient or above on Milestones/ MAP  in </a:t>
            </a:r>
            <a:r>
              <a:rPr kumimoji="0" lang="en-US" sz="1200" b="1" i="0" u="none" strike="noStrike" kern="1200" cap="none" spc="0" normalizeH="0" baseline="0" noProof="0" dirty="0">
                <a:ln>
                  <a:noFill/>
                </a:ln>
                <a:solidFill>
                  <a:srgbClr val="000000"/>
                </a:solidFill>
                <a:effectLst/>
                <a:uLnTx/>
                <a:uFillTx/>
                <a:latin typeface="Arial"/>
                <a:ea typeface="Arial"/>
                <a:cs typeface="Arial"/>
                <a:sym typeface="Arial"/>
              </a:rPr>
              <a:t> reading by 3% </a:t>
            </a:r>
          </a:p>
        </p:txBody>
      </p:sp>
      <p:sp>
        <p:nvSpPr>
          <p:cNvPr id="337" name="Google Shape;337;p11"/>
          <p:cNvSpPr/>
          <p:nvPr/>
        </p:nvSpPr>
        <p:spPr>
          <a:xfrm>
            <a:off x="4313259" y="753034"/>
            <a:ext cx="2287097" cy="106849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23809"/>
              </a:lnSpc>
              <a:spcBef>
                <a:spcPts val="0"/>
              </a:spcBef>
              <a:spcAft>
                <a:spcPts val="0"/>
              </a:spcAft>
              <a:buClr>
                <a:srgbClr val="000000"/>
              </a:buClr>
              <a:buSzPts val="1050"/>
              <a:buFontTx/>
              <a:buNone/>
              <a:tabLst/>
              <a:defRPr/>
            </a:pPr>
            <a:r>
              <a:rPr kumimoji="0" lang="en-US" sz="1200" b="1" i="0" u="none" strike="noStrike" kern="1200" cap="none" spc="0" normalizeH="0" baseline="0" noProof="0" dirty="0">
                <a:ln>
                  <a:noFill/>
                </a:ln>
                <a:solidFill>
                  <a:prstClr val="black"/>
                </a:solidFill>
                <a:effectLst/>
                <a:uLnTx/>
                <a:uFillTx/>
                <a:latin typeface="Arial"/>
                <a:ea typeface="Arial"/>
                <a:cs typeface="Arial"/>
                <a:sym typeface="Arial"/>
              </a:rPr>
              <a:t>Increase the % of grades 3-5 students scoring proficient or above on Milestones/MAP  in math by 3%</a:t>
            </a:r>
            <a:endParaRPr kumimoji="0" lang="en-US" sz="12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338" name="Google Shape;338;p11"/>
          <p:cNvSpPr/>
          <p:nvPr/>
        </p:nvSpPr>
        <p:spPr>
          <a:xfrm>
            <a:off x="6749738" y="820801"/>
            <a:ext cx="2155622" cy="1005919"/>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Tx/>
              <a:buNone/>
              <a:tabLst/>
              <a:defRPr/>
            </a:pPr>
            <a:r>
              <a:rPr kumimoji="0" lang="en-US" sz="1200" b="1" i="0" u="none" strike="noStrike" kern="1200" cap="none" spc="0" normalizeH="0" baseline="0" noProof="0" dirty="0">
                <a:ln>
                  <a:noFill/>
                </a:ln>
                <a:solidFill>
                  <a:prstClr val="black"/>
                </a:solidFill>
                <a:effectLst/>
                <a:uLnTx/>
                <a:uFillTx/>
                <a:latin typeface="Tenorite"/>
                <a:ea typeface="+mn-ea"/>
                <a:cs typeface="+mn-cs"/>
              </a:rPr>
              <a:t>Increase the percentage of students with 10 or less absences by 3%</a:t>
            </a:r>
            <a:endParaRPr kumimoji="0" lang="en-US" sz="1800" b="0" i="0" u="none" strike="noStrike" kern="1200" cap="none" spc="0" normalizeH="0" baseline="0" noProof="0" dirty="0">
              <a:ln>
                <a:noFill/>
              </a:ln>
              <a:solidFill>
                <a:prstClr val="black"/>
              </a:solidFill>
              <a:effectLst/>
              <a:uLnTx/>
              <a:uFillTx/>
              <a:latin typeface="Tenorite"/>
              <a:ea typeface="+mn-ea"/>
              <a:cs typeface="+mn-cs"/>
            </a:endParaRPr>
          </a:p>
        </p:txBody>
      </p:sp>
      <p:sp>
        <p:nvSpPr>
          <p:cNvPr id="339" name="Google Shape;339;p11"/>
          <p:cNvSpPr txBox="1">
            <a:spLocks noGrp="1"/>
          </p:cNvSpPr>
          <p:nvPr>
            <p:ph type="sldNum" idx="12"/>
          </p:nvPr>
        </p:nvSpPr>
        <p:spPr>
          <a:xfrm>
            <a:off x="8610600" y="6356350"/>
            <a:ext cx="27432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cap="none" spc="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Tx/>
                <a:buNone/>
                <a:tabLst/>
                <a:defRPr/>
              </a:pPr>
              <a:t>24</a:t>
            </a:fld>
            <a:endParaRPr kumimoji="0" sz="1000" b="0" i="0" u="none" strike="noStrike" kern="1200" cap="none" spc="0" normalizeH="0" baseline="0" noProof="0">
              <a:ln>
                <a:noFill/>
              </a:ln>
              <a:solidFill>
                <a:srgbClr val="000000"/>
              </a:solidFill>
              <a:effectLst/>
              <a:uLnTx/>
              <a:uFillTx/>
              <a:latin typeface="Verdana"/>
              <a:ea typeface="Verdana"/>
              <a:cs typeface="Verdana"/>
              <a:sym typeface="Verdana"/>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1200" cap="none" spc="0" normalizeH="0" baseline="0" noProof="0">
                <a:ln>
                  <a:noFill/>
                </a:ln>
                <a:solidFill>
                  <a:srgbClr val="151515"/>
                </a:solidFill>
                <a:effectLst/>
                <a:uLnTx/>
                <a:uFillTx/>
                <a:latin typeface="Calibri"/>
                <a:ea typeface="Calibri"/>
                <a:cs typeface="Calibri"/>
                <a:sym typeface="Calibri"/>
              </a:rPr>
              <a:t>School Strategic Priorities</a:t>
            </a:r>
            <a:endParaRPr kumimoji="0" sz="200" b="1" i="1" u="none" strike="noStrike" kern="1200" cap="none" spc="0" normalizeH="0" baseline="0" noProof="0">
              <a:ln>
                <a:noFill/>
              </a:ln>
              <a:solidFill>
                <a:srgbClr val="151515"/>
              </a:solidFill>
              <a:effectLst/>
              <a:uLnTx/>
              <a:uFillTx/>
              <a:latin typeface="Calibri"/>
              <a:ea typeface="Calibri"/>
              <a:cs typeface="Calibri"/>
              <a:sym typeface="Calibri"/>
            </a:endParaRPr>
          </a:p>
        </p:txBody>
      </p:sp>
      <p:sp>
        <p:nvSpPr>
          <p:cNvPr id="342" name="Google Shape;342;p11"/>
          <p:cNvSpPr/>
          <p:nvPr/>
        </p:nvSpPr>
        <p:spPr>
          <a:xfrm>
            <a:off x="3496461" y="2477394"/>
            <a:ext cx="2418900" cy="109256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Calibri"/>
                <a:sym typeface="Calibri"/>
              </a:rPr>
              <a:t>Increase student phonic awareness and create early readers</a:t>
            </a: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Increase student knowledge in numbers and operations domain</a:t>
            </a: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Calibri"/>
                <a:sym typeface="Calibri"/>
              </a:rPr>
              <a:t>Increase student multiplication skills </a:t>
            </a: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43" name="Google Shape;343;p11"/>
          <p:cNvSpPr/>
          <p:nvPr/>
        </p:nvSpPr>
        <p:spPr>
          <a:xfrm>
            <a:off x="3496398" y="3628672"/>
            <a:ext cx="2418900" cy="938678"/>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 Increase student attendance and decrease suspension rate </a:t>
            </a: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44" name="Google Shape;344;p11"/>
          <p:cNvSpPr/>
          <p:nvPr/>
        </p:nvSpPr>
        <p:spPr>
          <a:xfrm>
            <a:off x="3491022" y="4728544"/>
            <a:ext cx="2418900" cy="1246455"/>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0"/>
              </a:spcBef>
              <a:spcAft>
                <a:spcPts val="0"/>
              </a:spcAft>
              <a:buClr>
                <a:srgbClr val="000000"/>
              </a:buClr>
              <a:buSzPts val="1000"/>
              <a:buFont typeface="Calibri"/>
              <a:buAutoNum type="arabicPeriod" startAt="6"/>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Calibri"/>
                <a:sym typeface="Calibri"/>
              </a:rPr>
              <a:t>Increasing Teacher knowledge of Standards</a:t>
            </a: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6"/>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 Increase Teacher knowledge of IB Program</a:t>
            </a: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US" sz="1100" b="1" i="0" u="none" strike="noStrike" kern="1200" cap="none" spc="0" normalizeH="0" baseline="0" noProof="0">
                <a:ln>
                  <a:noFill/>
                </a:ln>
                <a:solidFill>
                  <a:srgbClr val="F2F2F2"/>
                </a:solidFill>
                <a:effectLst/>
                <a:uLnTx/>
                <a:uFillTx/>
                <a:latin typeface="Calibri"/>
                <a:ea typeface="Calibri"/>
                <a:cs typeface="Calibri"/>
                <a:sym typeface="Calibri"/>
              </a:rPr>
              <a:t>Fostering Academic Excellence for All</a:t>
            </a:r>
            <a:endParaRPr kumimoji="0" sz="1100" b="1" i="0" u="none" strike="noStrike" kern="1200" cap="none" spc="0" normalizeH="0" baseline="0" noProof="0">
              <a:ln>
                <a:noFill/>
              </a:ln>
              <a:solidFill>
                <a:srgbClr val="F2F2F2"/>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Data</a:t>
            </a:r>
            <a:endParaRPr kumimoji="0" sz="900" b="0" i="0" u="none" strike="noStrike" kern="1200" cap="none" spc="0" normalizeH="0" baseline="0" noProof="0">
              <a:ln>
                <a:noFill/>
              </a:ln>
              <a:solidFill>
                <a:srgbClr val="F2F2F2"/>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Curriculum &amp; Instruction</a:t>
            </a:r>
            <a:endParaRPr kumimoji="0" sz="900" b="0" i="0" u="none" strike="noStrike" kern="1200" cap="none" spc="0" normalizeH="0" baseline="0" noProof="0">
              <a:ln>
                <a:noFill/>
              </a:ln>
              <a:solidFill>
                <a:srgbClr val="F2F2F2"/>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2F2F2"/>
              </a:buClr>
              <a:buSzPts val="4000"/>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Signature Program</a:t>
            </a:r>
            <a:endParaRPr kumimoji="0" sz="900" b="0" i="0" u="none" strike="noStrike" kern="1200" cap="none" spc="0" normalizeH="0" baseline="0" noProof="0">
              <a:ln>
                <a:noFill/>
              </a:ln>
              <a:solidFill>
                <a:srgbClr val="F2F2F2"/>
              </a:solidFill>
              <a:effectLst/>
              <a:uLnTx/>
              <a:uFillTx/>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1200" cap="none" spc="0" normalizeH="0" baseline="0" noProof="0">
                <a:ln>
                  <a:noFill/>
                </a:ln>
                <a:solidFill>
                  <a:srgbClr val="F2F2F2"/>
                </a:solidFill>
                <a:effectLst/>
                <a:uLnTx/>
                <a:uFillTx/>
                <a:latin typeface="Calibri"/>
                <a:ea typeface="Calibri"/>
                <a:cs typeface="Calibri"/>
                <a:sym typeface="Calibri"/>
              </a:rPr>
              <a:t>Building a Culture of Student Support</a:t>
            </a:r>
            <a:endParaRPr kumimoji="0" sz="1100" b="1" i="0" u="none" strike="noStrike" kern="1200" cap="none" spc="0" normalizeH="0" baseline="0" noProof="0">
              <a:ln>
                <a:noFill/>
              </a:ln>
              <a:solidFill>
                <a:srgbClr val="F2F2F2"/>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Whole Child &amp; Intervention</a:t>
            </a:r>
            <a:endParaRPr kumimoji="0" sz="900" b="0" i="0" u="none" strike="noStrike" kern="1200" cap="none" spc="0" normalizeH="0" baseline="0" noProof="0">
              <a:ln>
                <a:noFill/>
              </a:ln>
              <a:solidFill>
                <a:srgbClr val="F2F2F2"/>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Personalized Learning</a:t>
            </a:r>
            <a:endParaRPr kumimoji="0" sz="900" b="0" i="0" u="none" strike="noStrike" kern="1200" cap="none" spc="0" normalizeH="0" baseline="0" noProof="0">
              <a:ln>
                <a:noFill/>
              </a:ln>
              <a:solidFill>
                <a:srgbClr val="F2F2F2"/>
              </a:solidFill>
              <a:effectLst/>
              <a:uLnTx/>
              <a:uFillTx/>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1200" cap="none" spc="0" normalizeH="0" baseline="0" noProof="0">
                <a:ln>
                  <a:noFill/>
                </a:ln>
                <a:solidFill>
                  <a:srgbClr val="F2F2F2"/>
                </a:solidFill>
                <a:effectLst/>
                <a:uLnTx/>
                <a:uFillTx/>
                <a:latin typeface="Calibri"/>
                <a:ea typeface="Calibri"/>
                <a:cs typeface="Calibri"/>
                <a:sym typeface="Calibri"/>
              </a:rPr>
              <a:t>Equipping &amp; Empowering Leaders &amp; Staff</a:t>
            </a:r>
            <a:endParaRPr kumimoji="0" sz="1200" b="1" i="0" u="none" strike="noStrike" kern="1200" cap="none" spc="0" normalizeH="0" baseline="0" noProof="0">
              <a:ln>
                <a:noFill/>
              </a:ln>
              <a:solidFill>
                <a:srgbClr val="F2F2F2"/>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prstClr val="black"/>
              </a:buClr>
              <a:buSzPts val="900"/>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Strategic Staff Support</a:t>
            </a:r>
            <a:endParaRPr kumimoji="0" sz="900" b="0" i="0" u="none" strike="noStrike" kern="1200" cap="none" spc="0" normalizeH="0" baseline="0" noProof="0">
              <a:ln>
                <a:noFill/>
              </a:ln>
              <a:solidFill>
                <a:srgbClr val="F2F2F2"/>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prstClr val="black"/>
              </a:buClr>
              <a:buSzPts val="900"/>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Equitable Resource Allocation</a:t>
            </a:r>
            <a:endParaRPr kumimoji="0" sz="900" b="0" i="0" u="none" strike="noStrike" kern="1200" cap="none" spc="0" normalizeH="0" baseline="0" noProof="0">
              <a:ln>
                <a:noFill/>
              </a:ln>
              <a:solidFill>
                <a:srgbClr val="F2F2F2"/>
              </a:solidFill>
              <a:effectLst/>
              <a:uLnTx/>
              <a:uFillTx/>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1200" cap="none" spc="0" normalizeH="0" baseline="0" noProof="0" dirty="0">
                <a:ln>
                  <a:noFill/>
                </a:ln>
                <a:solidFill>
                  <a:srgbClr val="F2F2F2"/>
                </a:solidFill>
                <a:effectLst/>
                <a:uLnTx/>
                <a:uFillTx/>
                <a:latin typeface="Calibri"/>
                <a:ea typeface="Calibri"/>
                <a:cs typeface="Calibri"/>
                <a:sym typeface="Calibri"/>
              </a:rPr>
              <a:t>Creating a System of School Support</a:t>
            </a:r>
            <a:endParaRPr kumimoji="0" sz="1200" b="1" i="0" u="none" strike="noStrike" kern="1200" cap="none" spc="0" normalizeH="0" baseline="0" noProof="0" dirty="0">
              <a:ln>
                <a:noFill/>
              </a:ln>
              <a:solidFill>
                <a:srgbClr val="F2F2F2"/>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2F2F2"/>
                </a:solidFill>
                <a:effectLst/>
                <a:uLnTx/>
                <a:uFillTx/>
                <a:latin typeface="Calibri"/>
                <a:ea typeface="Calibri"/>
                <a:cs typeface="Calibri"/>
                <a:sym typeface="Calibri"/>
              </a:rPr>
              <a:t>Collective Action, Engagement &amp; Empowerment</a:t>
            </a:r>
            <a:endParaRPr kumimoji="0" lang="en-US" sz="900" b="0" i="0" u="none" strike="noStrike" kern="1200" cap="none" spc="0" normalizeH="0" baseline="0" noProof="0" dirty="0">
              <a:ln>
                <a:noFill/>
              </a:ln>
              <a:solidFill>
                <a:srgbClr val="F2F2F2"/>
              </a:solidFill>
              <a:effectLst/>
              <a:uLnTx/>
              <a:uFillTx/>
              <a:latin typeface="Calibri"/>
              <a:ea typeface="Calibri"/>
              <a:cs typeface="Calibri"/>
              <a:sym typeface="Calibri"/>
            </a:endParaRPr>
          </a:p>
        </p:txBody>
      </p:sp>
      <p:sp>
        <p:nvSpPr>
          <p:cNvPr id="351" name="Google Shape;351;p11"/>
          <p:cNvSpPr/>
          <p:nvPr/>
        </p:nvSpPr>
        <p:spPr>
          <a:xfrm>
            <a:off x="3506997" y="5828424"/>
            <a:ext cx="2418900" cy="1246455"/>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0"/>
              </a:spcBef>
              <a:spcAft>
                <a:spcPts val="0"/>
              </a:spcAft>
              <a:buClr>
                <a:srgbClr val="000000"/>
              </a:buClr>
              <a:buSzPts val="1000"/>
              <a:buFont typeface="Calibri"/>
              <a:buAutoNum type="arabicPeriod" startAt="8"/>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 Improve stakeholder knowledge of school data and how to assist</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8"/>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 Provide support to students and stakeholders in need</a:t>
            </a: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26" name="Google Shape;343;p11">
            <a:extLst>
              <a:ext uri="{FF2B5EF4-FFF2-40B4-BE49-F238E27FC236}">
                <a16:creationId xmlns:a16="http://schemas.microsoft.com/office/drawing/2014/main" id="{B0CD03E8-32BA-4663-9300-879DF6A5004B}"/>
              </a:ext>
            </a:extLst>
          </p:cNvPr>
          <p:cNvSpPr/>
          <p:nvPr/>
        </p:nvSpPr>
        <p:spPr>
          <a:xfrm>
            <a:off x="3491022" y="2357219"/>
            <a:ext cx="2418900"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1.</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3.</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sym typeface="Calibri"/>
              </a:rPr>
              <a:t> </a:t>
            </a: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1"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prstClr val="black"/>
              </a:buClr>
              <a:buSzPts val="1000"/>
              <a:buFontTx/>
              <a:buNone/>
              <a:tabLst/>
              <a:defRPr/>
            </a:pP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
        <p:nvSpPr>
          <p:cNvPr id="11" name="TextBox 10">
            <a:extLst>
              <a:ext uri="{FF2B5EF4-FFF2-40B4-BE49-F238E27FC236}">
                <a16:creationId xmlns:a16="http://schemas.microsoft.com/office/drawing/2014/main" id="{87646DF0-9620-C560-EE73-D65B5F1F5E2A}"/>
              </a:ext>
            </a:extLst>
          </p:cNvPr>
          <p:cNvSpPr txBox="1"/>
          <p:nvPr/>
        </p:nvSpPr>
        <p:spPr>
          <a:xfrm>
            <a:off x="1443406" y="2602195"/>
            <a:ext cx="6097508" cy="324704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1.Increase student phonic awareness and create early readers</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2  Increase student knowledge in numbers and operations domain</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3. Increase student multiplication skills </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 4. Increase student attendance and decrease suspension rate </a:t>
            </a: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sym typeface="Calibri"/>
              </a:rPr>
              <a:t> 5.Increasing Teacher knowledge of Standards</a:t>
            </a: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 </a:t>
            </a:r>
            <a:endParaRPr kumimoji="0" lang="en-US" sz="1800" b="1" i="0" u="none" strike="noStrike" kern="1200" cap="none" spc="0" normalizeH="0" baseline="0" noProof="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600"/>
              </a:spcBef>
              <a:spcAft>
                <a:spcPts val="0"/>
              </a:spcAft>
              <a:buClr>
                <a:srgbClr val="000000"/>
              </a:buClr>
              <a:buSzPts val="1000"/>
              <a:buFontTx/>
              <a:buAutoNum type="arabicPeriod" startAt="6"/>
              <a:tabLst/>
              <a:defRPr/>
            </a:pP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Increase Teacher knowledge of IB Program</a:t>
            </a: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7. Improve stakeholder knowledge of school data and how to assist</a:t>
            </a:r>
            <a:endParaRPr kumimoji="0" lang="en-US" sz="1800" b="1"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Calibri"/>
                <a:cs typeface="Calibri"/>
                <a:sym typeface="Calibri"/>
              </a:rPr>
              <a:t>9. Provide support to students and stakeholders in need</a:t>
            </a:r>
          </a:p>
        </p:txBody>
      </p:sp>
    </p:spTree>
    <p:extLst>
      <p:ext uri="{BB962C8B-B14F-4D97-AF65-F5344CB8AC3E}">
        <p14:creationId xmlns:p14="http://schemas.microsoft.com/office/powerpoint/2010/main" val="151817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graphicFrame>
        <p:nvGraphicFramePr>
          <p:cNvPr id="5" name="Table 4">
            <a:extLst>
              <a:ext uri="{FF2B5EF4-FFF2-40B4-BE49-F238E27FC236}">
                <a16:creationId xmlns:a16="http://schemas.microsoft.com/office/drawing/2014/main" id="{76508E58-2531-A5A5-8144-93FAF20D5ECF}"/>
              </a:ext>
            </a:extLst>
          </p:cNvPr>
          <p:cNvGraphicFramePr>
            <a:graphicFrameLocks noGrp="1"/>
          </p:cNvGraphicFramePr>
          <p:nvPr/>
        </p:nvGraphicFramePr>
        <p:xfrm>
          <a:off x="1964016" y="983679"/>
          <a:ext cx="8046720" cy="59006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a:ea typeface="Calibri"/>
                          <a:cs typeface="Calibri"/>
                          <a:sym typeface="Calibri"/>
                        </a:rPr>
                        <a:t>Increase student phonic awareness and create early readers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Calibri"/>
                          <a:ea typeface="Calibri"/>
                          <a:cs typeface="Calibri"/>
                          <a:sym typeface="Calibri"/>
                        </a:rPr>
                        <a:t>Increasing Teacher knowledge of Standards</a:t>
                      </a:r>
                      <a:r>
                        <a:rPr lang="en-US" sz="1600" b="1" dirty="0">
                          <a:solidFill>
                            <a:srgbClr val="000000"/>
                          </a:solidFill>
                          <a:latin typeface="Calibri"/>
                          <a:ea typeface="Calibri"/>
                          <a:cs typeface="Calibri"/>
                          <a:sym typeface="Calibri"/>
                        </a:rPr>
                        <a:t> </a:t>
                      </a:r>
                      <a:endParaRPr lang="en-US" sz="1600" b="1" dirty="0">
                        <a:solidFill>
                          <a:srgbClr val="000000"/>
                        </a:solidFill>
                        <a:latin typeface="+mn-lt"/>
                        <a:ea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Calibri"/>
                        <a:ea typeface="Calibri"/>
                        <a:cs typeface="Calibri"/>
                        <a:sym typeface="Calibri"/>
                      </a:endParaRPr>
                    </a:p>
                    <a:p>
                      <a:pPr algn="ctr"/>
                      <a:endParaRPr lang="en-US" sz="1750" dirty="0"/>
                    </a:p>
                  </a:txBody>
                  <a:tcPr/>
                </a:tc>
                <a:tc>
                  <a:txBody>
                    <a:bodyPr/>
                    <a:lstStyle/>
                    <a:p>
                      <a:pPr marL="0" marR="0" algn="l"/>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Increase student knowledge of phonics and phonemic awareness to support early readers. Improve student writing in all genres</a:t>
                      </a:r>
                    </a:p>
                    <a:p>
                      <a:pPr marL="0" marR="0" algn="l"/>
                      <a:r>
                        <a:rPr lang="en-US" sz="1200" kern="1200" dirty="0">
                          <a:solidFill>
                            <a:schemeClr val="dk1"/>
                          </a:solidFill>
                          <a:effectLst/>
                          <a:latin typeface="+mn-lt"/>
                          <a:ea typeface="+mn-ea"/>
                          <a:cs typeface="+mn-cs"/>
                        </a:rPr>
                        <a:t>A combination of phonological awareness, phonics, and high frequency words can increase  students success as early reader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118745" marR="118745" marT="0" marB="0"/>
                </a:tc>
                <a:extLst>
                  <a:ext uri="{0D108BD9-81ED-4DB2-BD59-A6C34878D82A}">
                    <a16:rowId xmlns:a16="http://schemas.microsoft.com/office/drawing/2014/main" val="10001"/>
                  </a:ext>
                </a:extLst>
              </a:tr>
              <a:tr h="1101087">
                <a:tc>
                  <a:txBody>
                    <a:bodyPr/>
                    <a:lstStyle/>
                    <a:p>
                      <a:pPr>
                        <a:spcBef>
                          <a:spcPts val="600"/>
                        </a:spcBef>
                        <a:buClr>
                          <a:srgbClr val="000000"/>
                        </a:buClr>
                        <a:buSzPts val="1000"/>
                      </a:pPr>
                      <a:r>
                        <a:rPr lang="en-US" sz="1600" b="1" dirty="0">
                          <a:solidFill>
                            <a:srgbClr val="000000"/>
                          </a:solidFill>
                          <a:latin typeface="Calibri"/>
                          <a:ea typeface="Calibri"/>
                          <a:cs typeface="Calibri"/>
                          <a:sym typeface="Calibri"/>
                        </a:rPr>
                        <a:t>Increase student knowledge in numbers and operations domain</a:t>
                      </a:r>
                    </a:p>
                    <a:p>
                      <a:pPr>
                        <a:spcBef>
                          <a:spcPts val="600"/>
                        </a:spcBef>
                        <a:buClr>
                          <a:srgbClr val="000000"/>
                        </a:buClr>
                        <a:buSzPts val="1000"/>
                      </a:pPr>
                      <a:r>
                        <a:rPr lang="en-US" sz="1600" b="1" dirty="0">
                          <a:latin typeface="Calibri"/>
                          <a:ea typeface="Calibri"/>
                          <a:cs typeface="Calibri"/>
                          <a:sym typeface="Calibri"/>
                        </a:rPr>
                        <a:t> Increase student multiplication skills </a:t>
                      </a: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lang="en-US" sz="1600" b="1" dirty="0">
                          <a:latin typeface="Calibri"/>
                          <a:ea typeface="Calibri"/>
                          <a:cs typeface="Calibri"/>
                          <a:sym typeface="Calibri"/>
                        </a:rPr>
                        <a:t>Increasing Teacher knowledge of Standards</a:t>
                      </a:r>
                      <a:r>
                        <a:rPr lang="en-US" sz="1600" b="1" dirty="0">
                          <a:solidFill>
                            <a:srgbClr val="000000"/>
                          </a:solidFill>
                          <a:latin typeface="Calibri"/>
                          <a:ea typeface="Calibri"/>
                          <a:cs typeface="Calibri"/>
                          <a:sym typeface="Calibri"/>
                        </a:rPr>
                        <a:t> </a:t>
                      </a:r>
                      <a:endParaRPr lang="en-US" sz="1600" b="1" dirty="0">
                        <a:solidFill>
                          <a:srgbClr val="000000"/>
                        </a:solidFill>
                        <a:latin typeface="+mn-lt"/>
                        <a:ea typeface="Arial"/>
                        <a:cs typeface="Arial"/>
                        <a:sym typeface="Arial"/>
                      </a:endParaRPr>
                    </a:p>
                    <a:p>
                      <a:pPr>
                        <a:spcBef>
                          <a:spcPts val="600"/>
                        </a:spcBef>
                        <a:buClr>
                          <a:srgbClr val="000000"/>
                        </a:buClr>
                        <a:buSzPts val="1000"/>
                      </a:pPr>
                      <a:endParaRPr lang="en-US" sz="1600" b="1" dirty="0">
                        <a:latin typeface="Calibri"/>
                        <a:ea typeface="Calibri"/>
                        <a:cs typeface="Calibri"/>
                        <a:sym typeface="Calibri"/>
                      </a:endParaRPr>
                    </a:p>
                    <a:p>
                      <a:pPr algn="ctr"/>
                      <a:endParaRPr lang="en-US" sz="1750" dirty="0"/>
                    </a:p>
                  </a:txBody>
                  <a:tcPr/>
                </a:tc>
                <a:tc>
                  <a:txBody>
                    <a:bodyPr/>
                    <a:lstStyle/>
                    <a:p>
                      <a:pPr algn="ctr"/>
                      <a:r>
                        <a:rPr lang="en-US" sz="1400" kern="1200" dirty="0">
                          <a:solidFill>
                            <a:schemeClr val="dk1"/>
                          </a:solidFill>
                          <a:effectLst/>
                          <a:latin typeface="+mn-lt"/>
                          <a:ea typeface="+mn-ea"/>
                          <a:cs typeface="+mn-cs"/>
                        </a:rPr>
                        <a:t>Teachers need to internalize new Math standards in efforts to increase student achievement</a:t>
                      </a:r>
                    </a:p>
                    <a:p>
                      <a:pPr algn="ctr"/>
                      <a:r>
                        <a:rPr lang="en-US" sz="1400" kern="1200" dirty="0">
                          <a:solidFill>
                            <a:schemeClr val="dk1"/>
                          </a:solidFill>
                          <a:effectLst/>
                          <a:latin typeface="+mn-lt"/>
                          <a:ea typeface="+mn-ea"/>
                          <a:cs typeface="+mn-cs"/>
                        </a:rPr>
                        <a:t>Need for more support of implementation of new Math standards</a:t>
                      </a:r>
                    </a:p>
                  </a:txBody>
                  <a:tcPr/>
                </a:tc>
                <a:extLst>
                  <a:ext uri="{0D108BD9-81ED-4DB2-BD59-A6C34878D82A}">
                    <a16:rowId xmlns:a16="http://schemas.microsoft.com/office/drawing/2014/main" val="10002"/>
                  </a:ext>
                </a:extLst>
              </a:tr>
              <a:tr h="2115244">
                <a:tc>
                  <a:txBody>
                    <a:bodyPr/>
                    <a:lstStyle/>
                    <a:p>
                      <a:pPr algn="ctr"/>
                      <a:r>
                        <a:rPr lang="en-US" sz="1400" b="1" dirty="0">
                          <a:solidFill>
                            <a:srgbClr val="000000"/>
                          </a:solidFill>
                          <a:latin typeface="Calibri"/>
                          <a:ea typeface="Calibri"/>
                          <a:cs typeface="Calibri"/>
                          <a:sym typeface="Calibri"/>
                        </a:rPr>
                        <a:t>Increase student attendance and decrease suspension rate </a:t>
                      </a:r>
                    </a:p>
                    <a:p>
                      <a:pPr marL="0" indent="0">
                        <a:spcBef>
                          <a:spcPts val="600"/>
                        </a:spcBef>
                        <a:buClr>
                          <a:srgbClr val="000000"/>
                        </a:buClr>
                        <a:buSzPts val="1000"/>
                        <a:buNone/>
                      </a:pPr>
                      <a:r>
                        <a:rPr lang="en-US" sz="1400" b="1" dirty="0">
                          <a:solidFill>
                            <a:srgbClr val="000000"/>
                          </a:solidFill>
                          <a:latin typeface="Calibri"/>
                          <a:ea typeface="Calibri"/>
                          <a:cs typeface="Calibri"/>
                          <a:sym typeface="Calibri"/>
                        </a:rPr>
                        <a:t>Increase Teacher knowledge of IB Program</a:t>
                      </a:r>
                    </a:p>
                    <a:p>
                      <a:pPr>
                        <a:buClr>
                          <a:srgbClr val="000000"/>
                        </a:buClr>
                        <a:buSzPts val="1000"/>
                      </a:pPr>
                      <a:r>
                        <a:rPr lang="en-US" sz="1400" b="1" dirty="0">
                          <a:solidFill>
                            <a:srgbClr val="000000"/>
                          </a:solidFill>
                          <a:latin typeface="Calibri"/>
                          <a:ea typeface="Calibri"/>
                          <a:cs typeface="Calibri"/>
                          <a:sym typeface="Calibri"/>
                        </a:rPr>
                        <a:t>Improve stakeholder knowledge of school data and how to assist</a:t>
                      </a:r>
                      <a:endParaRPr lang="en-US" sz="1400" b="1" dirty="0">
                        <a:solidFill>
                          <a:srgbClr val="000000"/>
                        </a:solidFill>
                        <a:latin typeface="+mn-lt"/>
                        <a:ea typeface="Arial"/>
                        <a:cs typeface="Arial"/>
                        <a:sym typeface="Arial"/>
                      </a:endParaRPr>
                    </a:p>
                    <a:p>
                      <a:pPr>
                        <a:spcBef>
                          <a:spcPts val="600"/>
                        </a:spcBef>
                        <a:buClr>
                          <a:srgbClr val="000000"/>
                        </a:buClr>
                        <a:buSzPts val="1000"/>
                      </a:pPr>
                      <a:r>
                        <a:rPr lang="en-US" sz="1400" b="1" dirty="0">
                          <a:solidFill>
                            <a:srgbClr val="000000"/>
                          </a:solidFill>
                          <a:latin typeface="Calibri"/>
                          <a:ea typeface="Calibri"/>
                          <a:cs typeface="Calibri"/>
                          <a:sym typeface="Calibri"/>
                        </a:rPr>
                        <a:t> Provide support to students and stakeholders in need</a:t>
                      </a:r>
                    </a:p>
                    <a:p>
                      <a:pPr algn="ctr"/>
                      <a:endParaRPr lang="en-US" sz="1750" dirty="0"/>
                    </a:p>
                  </a:txBody>
                  <a:tcPr/>
                </a:tc>
                <a:tc>
                  <a:txBody>
                    <a:bodyPr/>
                    <a:lstStyle/>
                    <a:p>
                      <a:pPr algn="ctr"/>
                      <a:r>
                        <a:rPr lang="en-US" sz="1200" kern="1200" dirty="0">
                          <a:solidFill>
                            <a:schemeClr val="dk1"/>
                          </a:solidFill>
                          <a:effectLst/>
                          <a:latin typeface="+mn-lt"/>
                          <a:ea typeface="+mn-ea"/>
                          <a:cs typeface="+mn-cs"/>
                        </a:rPr>
                        <a:t>Parents need to partner with the school to assist the scholars with assignments and to attend school regularly</a:t>
                      </a:r>
                    </a:p>
                    <a:p>
                      <a:pPr algn="ctr"/>
                      <a:endParaRPr lang="en-US" sz="1200" kern="1200" dirty="0">
                        <a:solidFill>
                          <a:schemeClr val="dk1"/>
                        </a:solidFill>
                        <a:effectLst/>
                        <a:latin typeface="+mn-lt"/>
                        <a:ea typeface="+mn-ea"/>
                        <a:cs typeface="+mn-cs"/>
                      </a:endParaRPr>
                    </a:p>
                    <a:p>
                      <a:pPr algn="ctr"/>
                      <a:r>
                        <a:rPr lang="en-US" sz="1200" kern="1200" dirty="0">
                          <a:solidFill>
                            <a:schemeClr val="dk1"/>
                          </a:solidFill>
                          <a:effectLst/>
                          <a:latin typeface="+mn-lt"/>
                          <a:ea typeface="+mn-ea"/>
                          <a:cs typeface="+mn-cs"/>
                        </a:rPr>
                        <a:t>Parent participation has dropped over time due to unknown causes </a:t>
                      </a:r>
                      <a:endParaRPr lang="en-US" sz="1200" dirty="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3"/>
          </p:nvPr>
        </p:nvSpPr>
        <p:spPr>
          <a:xfrm>
            <a:off x="9866811" y="6447517"/>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Tenorite"/>
                <a:ea typeface="+mn-ea"/>
                <a:cs typeface="+mn-cs"/>
              </a:rPr>
              <a:t>FY26 Budget Allocation</a:t>
            </a:r>
          </a:p>
        </p:txBody>
      </p:sp>
    </p:spTree>
    <p:extLst>
      <p:ext uri="{BB962C8B-B14F-4D97-AF65-F5344CB8AC3E}">
        <p14:creationId xmlns:p14="http://schemas.microsoft.com/office/powerpoint/2010/main" val="82188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a:t>Review of FY26 Signature and Turnaround Program Funding Process</a:t>
            </a:r>
            <a:r>
              <a:rPr lang="en-US"/>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77912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26430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nvGraphicFramePr>
        <p:xfrm>
          <a:off x="4001495" y="4040337"/>
          <a:ext cx="7781268" cy="219456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a:solidFill>
                            <a:schemeClr val="tx1"/>
                          </a:solidFill>
                          <a:latin typeface="Tenorite"/>
                        </a:rPr>
                        <a:t> </a:t>
                      </a:r>
                      <a:r>
                        <a:rPr lang="en-US" sz="2400" b="1" i="0" u="sng" strike="noStrike" noProof="0">
                          <a:solidFill>
                            <a:schemeClr val="tx1"/>
                          </a:solidFill>
                          <a:latin typeface="Tenorite"/>
                        </a:rPr>
                        <a:t>APPROVED</a:t>
                      </a:r>
                      <a:r>
                        <a:rPr lang="en-US" sz="2400" b="0" i="0" u="none" strike="noStrike" noProof="0">
                          <a:solidFill>
                            <a:schemeClr val="tx1"/>
                          </a:solidFill>
                          <a:latin typeface="Tenorite"/>
                        </a:rPr>
                        <a:t> Signature Program Funds: $XXXXX</a:t>
                      </a:r>
                      <a:endParaRPr lang="en-US" sz="2400" b="1" i="0" u="sng" strike="noStrike" noProof="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sz="1800" kern="1200" dirty="0">
                          <a:solidFill>
                            <a:schemeClr val="dk1"/>
                          </a:solidFill>
                          <a:effectLst/>
                          <a:latin typeface="+mn-lt"/>
                          <a:ea typeface="+mn-ea"/>
                          <a:cs typeface="+mn-cs"/>
                        </a:rPr>
                        <a:t>•              1.0 FTE at the instructional coach average salary</a:t>
                      </a:r>
                    </a:p>
                    <a:p>
                      <a:r>
                        <a:rPr lang="en-US" sz="1800" kern="1200" dirty="0">
                          <a:solidFill>
                            <a:schemeClr val="dk1"/>
                          </a:solidFill>
                          <a:effectLst/>
                          <a:latin typeface="+mn-lt"/>
                          <a:ea typeface="+mn-ea"/>
                          <a:cs typeface="+mn-cs"/>
                        </a:rPr>
                        <a:t>•              Required supplement fees ($5,000-$49,500 depending on software, dues, and agency visits)</a:t>
                      </a:r>
                    </a:p>
                    <a:p>
                      <a:r>
                        <a:rPr lang="en-US" sz="1800" kern="1200" dirty="0">
                          <a:solidFill>
                            <a:schemeClr val="dk1"/>
                          </a:solidFill>
                          <a:effectLst/>
                          <a:latin typeface="+mn-lt"/>
                          <a:ea typeface="+mn-ea"/>
                          <a:cs typeface="+mn-cs"/>
                        </a:rPr>
                        <a:t>•              And $100 per pupil to support your flexible requests, materials and supplies, etc.</a:t>
                      </a:r>
                    </a:p>
                    <a:p>
                      <a:pPr lvl="0">
                        <a:buNone/>
                      </a:pP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nvGraphicFramePr>
        <p:xfrm>
          <a:off x="4001495" y="1454155"/>
          <a:ext cx="7781268" cy="192024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$515378</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pPr marL="285750" lvl="0" indent="-285750">
                        <a:buFont typeface="Calibri"/>
                        <a:buChar char="-"/>
                      </a:pPr>
                      <a:r>
                        <a:rPr lang="en-US" b="1" i="0" dirty="0">
                          <a:solidFill>
                            <a:srgbClr val="FF0000"/>
                          </a:solidFill>
                        </a:rPr>
                        <a:t>Signature Program Coach</a:t>
                      </a:r>
                    </a:p>
                    <a:p>
                      <a:pPr marL="285750" lvl="0" indent="-285750">
                        <a:buFont typeface="Calibri"/>
                        <a:buChar char="-"/>
                      </a:pPr>
                      <a:r>
                        <a:rPr lang="en-US" b="1" i="0" dirty="0">
                          <a:solidFill>
                            <a:srgbClr val="FF0000"/>
                          </a:solidFill>
                        </a:rPr>
                        <a:t>Signature Program Support Specialist</a:t>
                      </a:r>
                    </a:p>
                    <a:p>
                      <a:pPr marL="285750" lvl="0" indent="-285750">
                        <a:buFont typeface="Calibri"/>
                        <a:buChar char="-"/>
                      </a:pPr>
                      <a:r>
                        <a:rPr lang="en-US" b="1" i="0" dirty="0">
                          <a:solidFill>
                            <a:srgbClr val="FF0000"/>
                          </a:solidFill>
                        </a:rPr>
                        <a:t>Signature Program Band Teacher</a:t>
                      </a:r>
                    </a:p>
                    <a:p>
                      <a:pPr marL="285750" lvl="0" indent="-285750">
                        <a:buFont typeface="Calibri"/>
                        <a:buChar char="-"/>
                      </a:pPr>
                      <a:r>
                        <a:rPr lang="en-US" b="1" i="0" dirty="0">
                          <a:solidFill>
                            <a:srgbClr val="FF0000"/>
                          </a:solidFill>
                        </a:rPr>
                        <a:t>-Signature Program World Language Teacher</a:t>
                      </a:r>
                    </a:p>
                    <a:p>
                      <a:pPr marL="285750" lvl="0" indent="-285750">
                        <a:buFont typeface="Calibri"/>
                        <a:buChar char="-"/>
                      </a:pPr>
                      <a:r>
                        <a:rPr lang="en-US" b="1" i="0" dirty="0">
                          <a:solidFill>
                            <a:srgbClr val="FF0000"/>
                          </a:solidFill>
                        </a:rPr>
                        <a:t>Signature Programming Dues, Supplies/Resources</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225132" y="626364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2566555" y="2367942"/>
            <a:ext cx="7058890" cy="1828800"/>
          </a:xfrm>
        </p:spPr>
        <p:txBody>
          <a:bodyPr/>
          <a:lstStyle/>
          <a:p>
            <a:r>
              <a:rPr lang="en-US" b="1" dirty="0">
                <a:solidFill>
                  <a:srgbClr val="FF0000"/>
                </a:solidFill>
              </a:rPr>
              <a:t>West Manor Elementary</a:t>
            </a:r>
            <a:br>
              <a:rPr lang="en-US" b="1" dirty="0">
                <a:solidFill>
                  <a:srgbClr val="FF0000"/>
                </a:solidFill>
              </a:rPr>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63816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736896" y="121620"/>
            <a:ext cx="10718207" cy="600540"/>
          </a:xfrm>
        </p:spPr>
        <p:txBody>
          <a:bodyPr/>
          <a:lstStyle/>
          <a:p>
            <a:pPr algn="ctr"/>
            <a:r>
              <a:rPr lang="en-US"/>
              <a:t>Summary Tab Overview</a:t>
            </a:r>
          </a:p>
        </p:txBody>
      </p:sp>
      <p:sp>
        <p:nvSpPr>
          <p:cNvPr id="15" name="TextBox 14">
            <a:extLst>
              <a:ext uri="{FF2B5EF4-FFF2-40B4-BE49-F238E27FC236}">
                <a16:creationId xmlns:a16="http://schemas.microsoft.com/office/drawing/2014/main" id="{B58CB94A-AF9E-F58D-C669-0A3BDF4BF643}"/>
              </a:ext>
            </a:extLst>
          </p:cNvPr>
          <p:cNvSpPr txBox="1"/>
          <p:nvPr/>
        </p:nvSpPr>
        <p:spPr>
          <a:xfrm>
            <a:off x="7542530" y="901606"/>
            <a:ext cx="4381421" cy="552458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00" b="0" i="0" u="none" strike="noStrike" kern="1200" cap="none" spc="0" normalizeH="0" baseline="0" noProof="0">
                <a:ln>
                  <a:noFill/>
                </a:ln>
                <a:solidFill>
                  <a:prstClr val="black"/>
                </a:solidFill>
                <a:effectLst/>
                <a:uLnTx/>
                <a:uFillTx/>
                <a:latin typeface="Tenorite"/>
                <a:ea typeface="+mn-ea"/>
                <a:cs typeface="+mn-cs"/>
              </a:rPr>
              <a:t>The Summary Tab provides a summary of the staff in our school. The columns show how many positions are: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sng" strike="noStrike" kern="1200" cap="none" spc="0" normalizeH="0" baseline="0" noProof="0">
                <a:ln>
                  <a:noFill/>
                </a:ln>
                <a:solidFill>
                  <a:srgbClr val="D47B22"/>
                </a:solidFill>
                <a:effectLst/>
                <a:uLnTx/>
                <a:uFillTx/>
                <a:latin typeface="Tenorite"/>
                <a:ea typeface="+mn-ea"/>
                <a:cs typeface="+mn-cs"/>
              </a:rPr>
              <a:t>Earned</a:t>
            </a:r>
            <a:r>
              <a:rPr kumimoji="0" lang="en-US" sz="1600" b="0" i="0" u="none" strike="noStrike" kern="1200" cap="none" spc="0" normalizeH="0" baseline="0" noProof="0">
                <a:ln>
                  <a:noFill/>
                </a:ln>
                <a:solidFill>
                  <a:prstClr val="black"/>
                </a:solidFill>
                <a:effectLst/>
                <a:uLnTx/>
                <a:uFillTx/>
                <a:latin typeface="Tenorite"/>
                <a:ea typeface="+mn-ea"/>
                <a:cs typeface="+mn-cs"/>
              </a:rPr>
              <a:t> – positions allocated by district departments. There is no school-level flexibility with these positions. </a:t>
            </a:r>
            <a:endParaRPr kumimoji="0" lang="en-US" sz="1600" b="0" i="0" u="none" strike="noStrike" kern="1200" cap="none" spc="0" normalizeH="0" baseline="0" noProof="0">
              <a:ln>
                <a:noFill/>
              </a:ln>
              <a:solidFill>
                <a:srgbClr val="000000"/>
              </a:solidFill>
              <a:effectLst/>
              <a:uLnTx/>
              <a:uFillTx/>
              <a:latin typeface="Tenorite"/>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sng" strike="noStrike" kern="1200" cap="none" spc="0" normalizeH="0" baseline="0" noProof="0">
                <a:ln>
                  <a:noFill/>
                </a:ln>
                <a:solidFill>
                  <a:srgbClr val="D47B22"/>
                </a:solidFill>
                <a:effectLst/>
                <a:uLnTx/>
                <a:uFillTx/>
                <a:latin typeface="Tenorite"/>
                <a:ea typeface="+mn-ea"/>
                <a:cs typeface="+mn-cs"/>
              </a:rPr>
              <a:t>Funded</a:t>
            </a:r>
            <a:r>
              <a:rPr kumimoji="0" lang="en-US" sz="1600" b="0" i="0" u="none" strike="noStrike" kern="1200" cap="none" spc="0" normalizeH="0" baseline="0" noProof="0">
                <a:ln>
                  <a:noFill/>
                </a:ln>
                <a:solidFill>
                  <a:prstClr val="black"/>
                </a:solidFill>
                <a:effectLst/>
                <a:uLnTx/>
                <a:uFillTx/>
                <a:latin typeface="Tenorite"/>
                <a:ea typeface="+mn-ea"/>
                <a:cs typeface="+mn-cs"/>
              </a:rPr>
              <a:t> – District’s recommended staffing for positions where there is school-level flexibility with staffing the position.</a:t>
            </a:r>
            <a:endParaRPr kumimoji="0" lang="en-US" sz="1600" b="0" i="0" u="none" strike="noStrike" kern="1200" cap="none" spc="0" normalizeH="0" baseline="0" noProof="0">
              <a:ln>
                <a:noFill/>
              </a:ln>
              <a:solidFill>
                <a:srgbClr val="000000"/>
              </a:solidFill>
              <a:effectLst/>
              <a:uLnTx/>
              <a:uFillTx/>
              <a:latin typeface="Tenorite"/>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sng" strike="noStrike" kern="1200" cap="none" spc="0" normalizeH="0" baseline="0" noProof="0">
                <a:ln>
                  <a:noFill/>
                </a:ln>
                <a:solidFill>
                  <a:srgbClr val="D47B22"/>
                </a:solidFill>
                <a:effectLst/>
                <a:uLnTx/>
                <a:uFillTx/>
                <a:latin typeface="Tenorite"/>
                <a:ea typeface="+mn-ea"/>
                <a:cs typeface="+mn-cs"/>
              </a:rPr>
              <a:t>Staffed</a:t>
            </a:r>
            <a:r>
              <a:rPr kumimoji="0" lang="en-US" sz="1600" b="0" i="0" u="none" strike="noStrike" kern="1200" cap="none" spc="0" normalizeH="0" baseline="0" noProof="0">
                <a:ln>
                  <a:noFill/>
                </a:ln>
                <a:solidFill>
                  <a:prstClr val="black"/>
                </a:solidFill>
                <a:effectLst/>
                <a:uLnTx/>
                <a:uFillTx/>
                <a:latin typeface="Tenorite"/>
                <a:ea typeface="+mn-ea"/>
                <a:cs typeface="+mn-cs"/>
              </a:rPr>
              <a:t> – This shows how the position is currently staffed at the school.</a:t>
            </a:r>
            <a:endParaRPr kumimoji="0" lang="en-US" sz="1600" b="0" i="0" u="none" strike="noStrike" kern="1200" cap="none" spc="0" normalizeH="0" baseline="0" noProof="0">
              <a:ln>
                <a:noFill/>
              </a:ln>
              <a:solidFill>
                <a:srgbClr val="000000"/>
              </a:solidFill>
              <a:effectLst/>
              <a:uLnTx/>
              <a:uFillTx/>
              <a:latin typeface="Tenorite"/>
              <a:ea typeface="+mn-ea"/>
              <a:cs typeface="Sabon Next LT"/>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sng" strike="noStrike" kern="1200" cap="none" spc="0" normalizeH="0" baseline="0" noProof="0">
                <a:ln>
                  <a:noFill/>
                </a:ln>
                <a:solidFill>
                  <a:srgbClr val="D47B22"/>
                </a:solidFill>
                <a:effectLst/>
                <a:uLnTx/>
                <a:uFillTx/>
                <a:latin typeface="Tenorite"/>
                <a:ea typeface="+mn-ea"/>
                <a:cs typeface="Sabon Next LT"/>
              </a:rPr>
              <a:t>Difference</a:t>
            </a:r>
            <a:r>
              <a:rPr kumimoji="0" lang="en-US" sz="1600" b="0" i="0" u="none" strike="noStrike" kern="1200" cap="none" spc="0" normalizeH="0" baseline="0" noProof="0">
                <a:ln>
                  <a:noFill/>
                </a:ln>
                <a:solidFill>
                  <a:prstClr val="black"/>
                </a:solidFill>
                <a:effectLst/>
                <a:uLnTx/>
                <a:uFillTx/>
                <a:latin typeface="Tenorite"/>
                <a:ea typeface="+mn-ea"/>
                <a:cs typeface="Sabon Next LT"/>
              </a:rPr>
              <a:t>—This shows the difference between the recommendation in the Funded column and the Staffed Column.</a:t>
            </a:r>
            <a:endParaRPr kumimoji="0" lang="en-US" sz="1600" b="0" i="0" u="none" strike="noStrike" kern="1200" cap="none" spc="0" normalizeH="0" baseline="0" noProof="0">
              <a:ln>
                <a:noFill/>
              </a:ln>
              <a:solidFill>
                <a:srgbClr val="000000"/>
              </a:solidFill>
              <a:effectLst/>
              <a:uLnTx/>
              <a:uFillTx/>
              <a:latin typeface="Tenorite"/>
              <a:ea typeface="+mn-ea"/>
              <a:cs typeface="Sabon Next LT"/>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sng" strike="noStrike" kern="1200" cap="none" spc="0" normalizeH="0" baseline="0" noProof="0">
                <a:ln>
                  <a:noFill/>
                </a:ln>
                <a:solidFill>
                  <a:srgbClr val="D47B22"/>
                </a:solidFill>
                <a:effectLst/>
                <a:uLnTx/>
                <a:uFillTx/>
                <a:latin typeface="Tenorite"/>
                <a:ea typeface="+mn-ea"/>
                <a:cs typeface="Sabon Next LT"/>
              </a:rPr>
              <a:t>Comments:</a:t>
            </a:r>
            <a:r>
              <a:rPr kumimoji="0" lang="en-US" sz="1600" b="0" i="0" u="none" strike="noStrike" kern="1200" cap="none" spc="0" normalizeH="0" baseline="0" noProof="0">
                <a:ln>
                  <a:noFill/>
                </a:ln>
                <a:solidFill>
                  <a:prstClr val="black"/>
                </a:solidFill>
                <a:effectLst/>
                <a:uLnTx/>
                <a:uFillTx/>
                <a:latin typeface="Tenorite"/>
                <a:ea typeface="+mn-ea"/>
                <a:cs typeface="Sabon Next LT"/>
              </a:rPr>
              <a:t> The principal must provide comments if there is a difference in what is Funded and Staffed. </a:t>
            </a:r>
            <a:r>
              <a:rPr kumimoji="0" lang="en-US" sz="1600" b="0" i="0" u="sng" strike="noStrike" kern="1200" cap="none" spc="0" normalizeH="0" baseline="0" noProof="0">
                <a:ln>
                  <a:noFill/>
                </a:ln>
                <a:solidFill>
                  <a:prstClr val="black"/>
                </a:solidFill>
                <a:effectLst/>
                <a:uLnTx/>
                <a:uFillTx/>
                <a:latin typeface="Tenorite"/>
                <a:ea typeface="+mn-ea"/>
                <a:cs typeface="Sabon Next LT"/>
              </a:rPr>
              <a:t>Principals and GO Teams will discuss the rationale provided for the Comments section. </a:t>
            </a:r>
            <a:endParaRPr kumimoji="0" lang="en-US" sz="1600" b="0" i="0" u="none" strike="noStrike" kern="1200" cap="none" spc="0" normalizeH="0" baseline="0" noProof="0">
              <a:ln>
                <a:noFill/>
              </a:ln>
              <a:solidFill>
                <a:prstClr val="black"/>
              </a:solidFill>
              <a:effectLst/>
              <a:uLnTx/>
              <a:uFillTx/>
              <a:latin typeface="Tenorite"/>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Calibri"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Tenorite"/>
              <a:ea typeface="+mn-ea"/>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5" name="Footer Placeholder 6">
            <a:extLst>
              <a:ext uri="{FF2B5EF4-FFF2-40B4-BE49-F238E27FC236}">
                <a16:creationId xmlns:a16="http://schemas.microsoft.com/office/drawing/2014/main" id="{3102D544-7CEA-E32B-DAED-7504552922AC}"/>
              </a:ext>
            </a:extLst>
          </p:cNvPr>
          <p:cNvSpPr>
            <a:spLocks noGrp="1"/>
          </p:cNvSpPr>
          <p:nvPr>
            <p:ph type="ftr" sz="quarter" idx="3"/>
          </p:nvPr>
        </p:nvSpPr>
        <p:spPr>
          <a:xfrm>
            <a:off x="9936480" y="6479725"/>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Tenorite"/>
                <a:ea typeface="+mn-ea"/>
                <a:cs typeface="+mn-cs"/>
              </a:rPr>
              <a:t>FY26 Budget Allocation</a:t>
            </a:r>
          </a:p>
        </p:txBody>
      </p:sp>
      <p:graphicFrame>
        <p:nvGraphicFramePr>
          <p:cNvPr id="6" name="Table 5">
            <a:extLst>
              <a:ext uri="{FF2B5EF4-FFF2-40B4-BE49-F238E27FC236}">
                <a16:creationId xmlns:a16="http://schemas.microsoft.com/office/drawing/2014/main" id="{89F0EBBC-53B6-8605-7F7D-2CD319628B0A}"/>
              </a:ext>
            </a:extLst>
          </p:cNvPr>
          <p:cNvGraphicFramePr>
            <a:graphicFrameLocks noGrp="1"/>
          </p:cNvGraphicFramePr>
          <p:nvPr/>
        </p:nvGraphicFramePr>
        <p:xfrm>
          <a:off x="268049" y="1312752"/>
          <a:ext cx="6703118" cy="4065012"/>
        </p:xfrm>
        <a:graphic>
          <a:graphicData uri="http://schemas.openxmlformats.org/drawingml/2006/table">
            <a:tbl>
              <a:tblPr/>
              <a:tblGrid>
                <a:gridCol w="1569886">
                  <a:extLst>
                    <a:ext uri="{9D8B030D-6E8A-4147-A177-3AD203B41FA5}">
                      <a16:colId xmlns:a16="http://schemas.microsoft.com/office/drawing/2014/main" val="943357455"/>
                    </a:ext>
                  </a:extLst>
                </a:gridCol>
                <a:gridCol w="1267757">
                  <a:extLst>
                    <a:ext uri="{9D8B030D-6E8A-4147-A177-3AD203B41FA5}">
                      <a16:colId xmlns:a16="http://schemas.microsoft.com/office/drawing/2014/main" val="4276211799"/>
                    </a:ext>
                  </a:extLst>
                </a:gridCol>
                <a:gridCol w="414687">
                  <a:extLst>
                    <a:ext uri="{9D8B030D-6E8A-4147-A177-3AD203B41FA5}">
                      <a16:colId xmlns:a16="http://schemas.microsoft.com/office/drawing/2014/main" val="3303968606"/>
                    </a:ext>
                  </a:extLst>
                </a:gridCol>
                <a:gridCol w="355446">
                  <a:extLst>
                    <a:ext uri="{9D8B030D-6E8A-4147-A177-3AD203B41FA5}">
                      <a16:colId xmlns:a16="http://schemas.microsoft.com/office/drawing/2014/main" val="4201190127"/>
                    </a:ext>
                  </a:extLst>
                </a:gridCol>
                <a:gridCol w="379142">
                  <a:extLst>
                    <a:ext uri="{9D8B030D-6E8A-4147-A177-3AD203B41FA5}">
                      <a16:colId xmlns:a16="http://schemas.microsoft.com/office/drawing/2014/main" val="3002597004"/>
                    </a:ext>
                  </a:extLst>
                </a:gridCol>
                <a:gridCol w="550941">
                  <a:extLst>
                    <a:ext uri="{9D8B030D-6E8A-4147-A177-3AD203B41FA5}">
                      <a16:colId xmlns:a16="http://schemas.microsoft.com/office/drawing/2014/main" val="2300706369"/>
                    </a:ext>
                  </a:extLst>
                </a:gridCol>
                <a:gridCol w="396915">
                  <a:extLst>
                    <a:ext uri="{9D8B030D-6E8A-4147-A177-3AD203B41FA5}">
                      <a16:colId xmlns:a16="http://schemas.microsoft.com/office/drawing/2014/main" val="2650157815"/>
                    </a:ext>
                  </a:extLst>
                </a:gridCol>
                <a:gridCol w="533169">
                  <a:extLst>
                    <a:ext uri="{9D8B030D-6E8A-4147-A177-3AD203B41FA5}">
                      <a16:colId xmlns:a16="http://schemas.microsoft.com/office/drawing/2014/main" val="510969423"/>
                    </a:ext>
                  </a:extLst>
                </a:gridCol>
                <a:gridCol w="546498">
                  <a:extLst>
                    <a:ext uri="{9D8B030D-6E8A-4147-A177-3AD203B41FA5}">
                      <a16:colId xmlns:a16="http://schemas.microsoft.com/office/drawing/2014/main" val="911603407"/>
                    </a:ext>
                  </a:extLst>
                </a:gridCol>
                <a:gridCol w="688677">
                  <a:extLst>
                    <a:ext uri="{9D8B030D-6E8A-4147-A177-3AD203B41FA5}">
                      <a16:colId xmlns:a16="http://schemas.microsoft.com/office/drawing/2014/main" val="2226481924"/>
                    </a:ext>
                  </a:extLst>
                </a:gridCol>
              </a:tblGrid>
              <a:tr h="213948">
                <a:tc>
                  <a:txBody>
                    <a:bodyPr/>
                    <a:lstStyle/>
                    <a:p>
                      <a:pPr algn="l" fontAlgn="b"/>
                      <a:r>
                        <a:rPr lang="en-US" sz="700" b="0" i="0" u="none" strike="noStrike">
                          <a:effectLst/>
                          <a:latin typeface="Arial" panose="020B0604020202020204" pitchFamily="34" charset="0"/>
                        </a:rPr>
                        <a:t>Teacher Kindergarten</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150120225691011</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624941"/>
                  </a:ext>
                </a:extLst>
              </a:tr>
              <a:tr h="213948">
                <a:tc>
                  <a:txBody>
                    <a:bodyPr/>
                    <a:lstStyle/>
                    <a:p>
                      <a:pPr algn="l" fontAlgn="b"/>
                      <a:r>
                        <a:rPr lang="en-US" sz="700" b="0" i="0" u="none" strike="noStrike">
                          <a:effectLst/>
                          <a:latin typeface="Arial" panose="020B0604020202020204" pitchFamily="34" charset="0"/>
                        </a:rPr>
                        <a:t>Teacher 1st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150120525691021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1219007"/>
                  </a:ext>
                </a:extLst>
              </a:tr>
              <a:tr h="213948">
                <a:tc>
                  <a:txBody>
                    <a:bodyPr/>
                    <a:lstStyle/>
                    <a:p>
                      <a:pPr algn="l" fontAlgn="b"/>
                      <a:r>
                        <a:rPr lang="en-US" sz="700" b="0" i="0" u="none" strike="noStrike">
                          <a:effectLst/>
                          <a:latin typeface="Arial" panose="020B0604020202020204" pitchFamily="34" charset="0"/>
                        </a:rPr>
                        <a:t>Teacher 2nd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150120625691021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437430"/>
                  </a:ext>
                </a:extLst>
              </a:tr>
              <a:tr h="213948">
                <a:tc>
                  <a:txBody>
                    <a:bodyPr/>
                    <a:lstStyle/>
                    <a:p>
                      <a:pPr algn="l" fontAlgn="b"/>
                      <a:r>
                        <a:rPr lang="en-US" sz="700" b="0" i="0" u="none" strike="noStrike">
                          <a:effectLst/>
                          <a:latin typeface="Arial" panose="020B0604020202020204" pitchFamily="34" charset="0"/>
                        </a:rPr>
                        <a:t>Teacher 3rd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150120725691021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140688"/>
                  </a:ext>
                </a:extLst>
              </a:tr>
              <a:tr h="213948">
                <a:tc>
                  <a:txBody>
                    <a:bodyPr/>
                    <a:lstStyle/>
                    <a:p>
                      <a:pPr algn="l" fontAlgn="b"/>
                      <a:r>
                        <a:rPr lang="en-US" sz="700" b="0" i="0" u="none" strike="noStrike">
                          <a:effectLst/>
                          <a:latin typeface="Arial" panose="020B0604020202020204" pitchFamily="34" charset="0"/>
                        </a:rPr>
                        <a:t>Teacher 4th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150120825691051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575451"/>
                  </a:ext>
                </a:extLst>
              </a:tr>
              <a:tr h="213948">
                <a:tc>
                  <a:txBody>
                    <a:bodyPr/>
                    <a:lstStyle/>
                    <a:p>
                      <a:pPr algn="l" fontAlgn="b"/>
                      <a:r>
                        <a:rPr lang="en-US" sz="700" b="0" i="0" u="none" strike="noStrike">
                          <a:effectLst/>
                          <a:latin typeface="Arial" panose="020B0604020202020204" pitchFamily="34" charset="0"/>
                        </a:rPr>
                        <a:t>Teacher 5th Grade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150120925691051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700" b="0" i="0" u="none" strike="noStrike">
                          <a:effectLst/>
                          <a:latin typeface="Arial" panose="020B0604020202020204" pitchFamily="34" charset="0"/>
                        </a:rPr>
                        <a:t> </a:t>
                      </a: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 $127,556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385159"/>
                  </a:ext>
                </a:extLst>
              </a:tr>
              <a:tr h="213948">
                <a:tc>
                  <a:txBody>
                    <a:bodyPr/>
                    <a:lstStyle/>
                    <a:p>
                      <a:pPr algn="l" fontAlgn="b"/>
                      <a:r>
                        <a:rPr lang="en-US" sz="700" b="0" i="0" u="none" strike="noStrike">
                          <a:effectLst/>
                          <a:latin typeface="Arial" panose="020B0604020202020204" pitchFamily="34" charset="0"/>
                        </a:rPr>
                        <a:t>Teacher Stem Lab</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150120025691021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3543167"/>
                  </a:ext>
                </a:extLst>
              </a:tr>
              <a:tr h="213948">
                <a:tc>
                  <a:txBody>
                    <a:bodyPr/>
                    <a:lstStyle/>
                    <a:p>
                      <a:pPr algn="l" fontAlgn="b"/>
                      <a:r>
                        <a:rPr lang="en-US" sz="700" b="0" i="0" u="none" strike="noStrike">
                          <a:effectLst/>
                          <a:latin typeface="Arial" panose="020B0604020202020204" pitchFamily="34" charset="0"/>
                        </a:rPr>
                        <a:t>Teacher Math K-5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150124325691021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777149"/>
                  </a:ext>
                </a:extLst>
              </a:tr>
              <a:tr h="213948">
                <a:tc>
                  <a:txBody>
                    <a:bodyPr/>
                    <a:lstStyle/>
                    <a:p>
                      <a:pPr algn="l" fontAlgn="b"/>
                      <a:r>
                        <a:rPr lang="en-US" sz="700" b="0" i="0" u="none" strike="noStrike">
                          <a:effectLst/>
                          <a:latin typeface="Arial" panose="020B0604020202020204" pitchFamily="34" charset="0"/>
                        </a:rPr>
                        <a:t>Teacher Reading K-5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150123025691021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7545660"/>
                  </a:ext>
                </a:extLst>
              </a:tr>
              <a:tr h="213948">
                <a:tc>
                  <a:txBody>
                    <a:bodyPr/>
                    <a:lstStyle/>
                    <a:p>
                      <a:pPr algn="l" fontAlgn="b"/>
                      <a:r>
                        <a:rPr lang="en-US" sz="700" b="0" i="0" u="none" strike="noStrike">
                          <a:effectLst/>
                          <a:latin typeface="Arial" panose="020B0604020202020204" pitchFamily="34" charset="0"/>
                        </a:rPr>
                        <a:t>Teacher Science K-5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150124825691021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720497"/>
                  </a:ext>
                </a:extLst>
              </a:tr>
              <a:tr h="213948">
                <a:tc>
                  <a:txBody>
                    <a:bodyPr/>
                    <a:lstStyle/>
                    <a:p>
                      <a:pPr algn="l" fontAlgn="b"/>
                      <a:r>
                        <a:rPr lang="en-US" sz="700" b="0" i="0" u="none" strike="noStrike">
                          <a:effectLst/>
                          <a:latin typeface="Arial" panose="020B0604020202020204" pitchFamily="34" charset="0"/>
                        </a:rPr>
                        <a:t>Teacher Art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150126425691051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808830"/>
                  </a:ext>
                </a:extLst>
              </a:tr>
              <a:tr h="213948">
                <a:tc>
                  <a:txBody>
                    <a:bodyPr/>
                    <a:lstStyle/>
                    <a:p>
                      <a:pPr algn="l" fontAlgn="b"/>
                      <a:r>
                        <a:rPr lang="en-US" sz="700" b="0" i="0" u="none" strike="noStrike">
                          <a:effectLst/>
                          <a:latin typeface="Arial" panose="020B0604020202020204" pitchFamily="34" charset="0"/>
                        </a:rPr>
                        <a:t>Teacher Band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150126925691051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20.00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702912"/>
                  </a:ext>
                </a:extLst>
              </a:tr>
              <a:tr h="213948">
                <a:tc>
                  <a:txBody>
                    <a:bodyPr/>
                    <a:lstStyle/>
                    <a:p>
                      <a:pPr algn="l" fontAlgn="b"/>
                      <a:r>
                        <a:rPr lang="en-US" sz="700" b="0" i="0" u="none" strike="noStrike">
                          <a:effectLst/>
                          <a:latin typeface="Arial" panose="020B0604020202020204" pitchFamily="34" charset="0"/>
                        </a:rPr>
                        <a:t>Teacher Music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150126725691051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4904639"/>
                  </a:ext>
                </a:extLst>
              </a:tr>
              <a:tr h="213948">
                <a:tc>
                  <a:txBody>
                    <a:bodyPr/>
                    <a:lstStyle/>
                    <a:p>
                      <a:pPr algn="l" fontAlgn="b"/>
                      <a:r>
                        <a:rPr lang="en-US" sz="700" b="0" i="0" u="none" strike="noStrike">
                          <a:effectLst/>
                          <a:latin typeface="Arial" panose="020B0604020202020204" pitchFamily="34" charset="0"/>
                        </a:rPr>
                        <a:t>Teacher Orchestra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150127025691051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938373"/>
                  </a:ext>
                </a:extLst>
              </a:tr>
              <a:tr h="213948">
                <a:tc>
                  <a:txBody>
                    <a:bodyPr/>
                    <a:lstStyle/>
                    <a:p>
                      <a:pPr algn="l" fontAlgn="b"/>
                      <a:r>
                        <a:rPr lang="en-US" sz="700" b="0" i="0" u="none" strike="noStrike">
                          <a:effectLst/>
                          <a:latin typeface="Arial" panose="020B0604020202020204" pitchFamily="34" charset="0"/>
                        </a:rPr>
                        <a:t>Teacher Physical Ed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150126625691051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0.40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784047"/>
                  </a:ext>
                </a:extLst>
              </a:tr>
              <a:tr h="213948">
                <a:tc>
                  <a:txBody>
                    <a:bodyPr/>
                    <a:lstStyle/>
                    <a:p>
                      <a:pPr algn="l" fontAlgn="b"/>
                      <a:r>
                        <a:rPr lang="en-US" sz="700" b="0" i="0" u="none" strike="noStrike">
                          <a:effectLst/>
                          <a:latin typeface="Arial" panose="020B0604020202020204" pitchFamily="34" charset="0"/>
                        </a:rPr>
                        <a:t>Teacher Performing Arts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150127125691051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0766988"/>
                  </a:ext>
                </a:extLst>
              </a:tr>
              <a:tr h="213948">
                <a:tc>
                  <a:txBody>
                    <a:bodyPr/>
                    <a:lstStyle/>
                    <a:p>
                      <a:pPr algn="l" fontAlgn="b"/>
                      <a:r>
                        <a:rPr lang="en-US" sz="700" b="0" i="0" u="none" strike="noStrike">
                          <a:effectLst/>
                          <a:latin typeface="Arial" panose="020B0604020202020204" pitchFamily="34" charset="0"/>
                        </a:rPr>
                        <a:t>Teacher World Language 1-5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150123525691051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1180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0.60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0.40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668180"/>
                  </a:ext>
                </a:extLst>
              </a:tr>
              <a:tr h="213948">
                <a:tc>
                  <a:txBody>
                    <a:bodyPr/>
                    <a:lstStyle/>
                    <a:p>
                      <a:pPr algn="l" fontAlgn="b"/>
                      <a:r>
                        <a:rPr lang="en-US" sz="700" b="0" i="0" u="none" strike="noStrike">
                          <a:effectLst/>
                          <a:latin typeface="Arial" panose="020B0604020202020204" pitchFamily="34" charset="0"/>
                        </a:rPr>
                        <a:t>Teacher Gifted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150130325692111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0622330"/>
                  </a:ext>
                </a:extLst>
              </a:tr>
              <a:tr h="213948">
                <a:tc>
                  <a:txBody>
                    <a:bodyPr/>
                    <a:lstStyle/>
                    <a:p>
                      <a:pPr algn="l" fontAlgn="b"/>
                      <a:r>
                        <a:rPr lang="en-US" sz="700" b="0" i="0" u="none" strike="noStrike">
                          <a:effectLst/>
                          <a:latin typeface="Arial" panose="020B0604020202020204" pitchFamily="34" charset="0"/>
                        </a:rPr>
                        <a:t>Teacher Social Emotional Learning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150160325691021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2459290"/>
                  </a:ext>
                </a:extLst>
              </a:tr>
            </a:tbl>
          </a:graphicData>
        </a:graphic>
      </p:graphicFrame>
    </p:spTree>
    <p:extLst>
      <p:ext uri="{BB962C8B-B14F-4D97-AF65-F5344CB8AC3E}">
        <p14:creationId xmlns:p14="http://schemas.microsoft.com/office/powerpoint/2010/main" val="3091889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1200" b="0" i="0" u="none" strike="noStrike" kern="1200" cap="none" spc="50" normalizeH="0" baseline="0" noProof="0" smtClean="0">
                <a:ln>
                  <a:noFill/>
                </a:ln>
                <a:solidFill>
                  <a:srgbClr val="F2F2F2"/>
                </a:solidFill>
                <a:effectLst/>
                <a:uLnTx/>
                <a:uFillTx/>
                <a:latin typeface="Tenorite"/>
                <a:ea typeface="+mn-ea"/>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50" normalizeH="0" baseline="0" noProof="0">
              <a:ln>
                <a:noFill/>
              </a:ln>
              <a:solidFill>
                <a:srgbClr val="F2F2F2"/>
              </a:solidFill>
              <a:effectLst/>
              <a:uLnTx/>
              <a:uFillTx/>
              <a:latin typeface="Tenorite"/>
              <a:ea typeface="+mn-ea"/>
            </a:endParaRPr>
          </a:p>
        </p:txBody>
      </p:sp>
      <p:sp>
        <p:nvSpPr>
          <p:cNvPr id="2" name="Footer Placeholder 1">
            <a:extLst>
              <a:ext uri="{FF2B5EF4-FFF2-40B4-BE49-F238E27FC236}">
                <a16:creationId xmlns:a16="http://schemas.microsoft.com/office/drawing/2014/main" id="{4884E781-78B4-B707-E89D-3DEF3F6BF506}"/>
              </a:ext>
            </a:extLst>
          </p:cNvPr>
          <p:cNvSpPr>
            <a:spLocks noGrp="1"/>
          </p:cNvSpPr>
          <p:nvPr>
            <p:ph type="ftr" sz="quarter" idx="4294967295"/>
          </p:nvPr>
        </p:nvSpPr>
        <p:spPr>
          <a:xfrm>
            <a:off x="4038600" y="587090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enorite"/>
                <a:ea typeface="+mn-ea"/>
                <a:cs typeface="+mn-cs"/>
              </a:rPr>
              <a:t>FY26 Budget Allocation</a:t>
            </a:r>
          </a:p>
        </p:txBody>
      </p:sp>
      <p:graphicFrame>
        <p:nvGraphicFramePr>
          <p:cNvPr id="3" name="Table 2">
            <a:extLst>
              <a:ext uri="{FF2B5EF4-FFF2-40B4-BE49-F238E27FC236}">
                <a16:creationId xmlns:a16="http://schemas.microsoft.com/office/drawing/2014/main" id="{D2BE19B8-5CB3-504C-2BDA-FF710D61871B}"/>
              </a:ext>
            </a:extLst>
          </p:cNvPr>
          <p:cNvGraphicFramePr>
            <a:graphicFrameLocks noGrp="1"/>
          </p:cNvGraphicFramePr>
          <p:nvPr/>
        </p:nvGraphicFramePr>
        <p:xfrm>
          <a:off x="811213" y="552261"/>
          <a:ext cx="10569575" cy="1611516"/>
        </p:xfrm>
        <a:graphic>
          <a:graphicData uri="http://schemas.openxmlformats.org/drawingml/2006/table">
            <a:tbl>
              <a:tblPr/>
              <a:tblGrid>
                <a:gridCol w="2475420">
                  <a:extLst>
                    <a:ext uri="{9D8B030D-6E8A-4147-A177-3AD203B41FA5}">
                      <a16:colId xmlns:a16="http://schemas.microsoft.com/office/drawing/2014/main" val="1977758293"/>
                    </a:ext>
                  </a:extLst>
                </a:gridCol>
                <a:gridCol w="1999018">
                  <a:extLst>
                    <a:ext uri="{9D8B030D-6E8A-4147-A177-3AD203B41FA5}">
                      <a16:colId xmlns:a16="http://schemas.microsoft.com/office/drawing/2014/main" val="2188087557"/>
                    </a:ext>
                  </a:extLst>
                </a:gridCol>
                <a:gridCol w="653884">
                  <a:extLst>
                    <a:ext uri="{9D8B030D-6E8A-4147-A177-3AD203B41FA5}">
                      <a16:colId xmlns:a16="http://schemas.microsoft.com/office/drawing/2014/main" val="2889180454"/>
                    </a:ext>
                  </a:extLst>
                </a:gridCol>
                <a:gridCol w="560473">
                  <a:extLst>
                    <a:ext uri="{9D8B030D-6E8A-4147-A177-3AD203B41FA5}">
                      <a16:colId xmlns:a16="http://schemas.microsoft.com/office/drawing/2014/main" val="657536089"/>
                    </a:ext>
                  </a:extLst>
                </a:gridCol>
                <a:gridCol w="597837">
                  <a:extLst>
                    <a:ext uri="{9D8B030D-6E8A-4147-A177-3AD203B41FA5}">
                      <a16:colId xmlns:a16="http://schemas.microsoft.com/office/drawing/2014/main" val="3156577946"/>
                    </a:ext>
                  </a:extLst>
                </a:gridCol>
                <a:gridCol w="868732">
                  <a:extLst>
                    <a:ext uri="{9D8B030D-6E8A-4147-A177-3AD203B41FA5}">
                      <a16:colId xmlns:a16="http://schemas.microsoft.com/office/drawing/2014/main" val="2045194799"/>
                    </a:ext>
                  </a:extLst>
                </a:gridCol>
                <a:gridCol w="625861">
                  <a:extLst>
                    <a:ext uri="{9D8B030D-6E8A-4147-A177-3AD203B41FA5}">
                      <a16:colId xmlns:a16="http://schemas.microsoft.com/office/drawing/2014/main" val="426081386"/>
                    </a:ext>
                  </a:extLst>
                </a:gridCol>
                <a:gridCol w="840709">
                  <a:extLst>
                    <a:ext uri="{9D8B030D-6E8A-4147-A177-3AD203B41FA5}">
                      <a16:colId xmlns:a16="http://schemas.microsoft.com/office/drawing/2014/main" val="3343564893"/>
                    </a:ext>
                  </a:extLst>
                </a:gridCol>
                <a:gridCol w="861726">
                  <a:extLst>
                    <a:ext uri="{9D8B030D-6E8A-4147-A177-3AD203B41FA5}">
                      <a16:colId xmlns:a16="http://schemas.microsoft.com/office/drawing/2014/main" val="3085580896"/>
                    </a:ext>
                  </a:extLst>
                </a:gridCol>
                <a:gridCol w="1085915">
                  <a:extLst>
                    <a:ext uri="{9D8B030D-6E8A-4147-A177-3AD203B41FA5}">
                      <a16:colId xmlns:a16="http://schemas.microsoft.com/office/drawing/2014/main" val="2712346211"/>
                    </a:ext>
                  </a:extLst>
                </a:gridCol>
              </a:tblGrid>
              <a:tr h="537172">
                <a:tc>
                  <a:txBody>
                    <a:bodyPr/>
                    <a:lstStyle/>
                    <a:p>
                      <a:pPr algn="l" fontAlgn="b"/>
                      <a:r>
                        <a:rPr lang="en-US" sz="700" b="0" i="0" u="none" strike="noStrike">
                          <a:effectLst/>
                          <a:latin typeface="Arial" panose="020B0604020202020204" pitchFamily="34" charset="0"/>
                        </a:rPr>
                        <a:t>Teacher EIP Kindergarten</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150108425691061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7866600"/>
                  </a:ext>
                </a:extLst>
              </a:tr>
              <a:tr h="537172">
                <a:tc>
                  <a:txBody>
                    <a:bodyPr/>
                    <a:lstStyle/>
                    <a:p>
                      <a:pPr algn="l" fontAlgn="b"/>
                      <a:r>
                        <a:rPr lang="en-US" sz="700" b="0" i="0" u="none" strike="noStrike">
                          <a:effectLst/>
                          <a:latin typeface="Arial" panose="020B0604020202020204" pitchFamily="34" charset="0"/>
                        </a:rPr>
                        <a:t>Teacher EIP 1-3</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150108425691071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491621"/>
                  </a:ext>
                </a:extLst>
              </a:tr>
              <a:tr h="537172">
                <a:tc>
                  <a:txBody>
                    <a:bodyPr/>
                    <a:lstStyle/>
                    <a:p>
                      <a:pPr algn="l" fontAlgn="b"/>
                      <a:r>
                        <a:rPr lang="en-US" sz="700" b="0" i="0" u="none" strike="noStrike">
                          <a:effectLst/>
                          <a:latin typeface="Arial" panose="020B0604020202020204" pitchFamily="34" charset="0"/>
                        </a:rPr>
                        <a:t>Teacher EIP 4-5</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150108425691091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$127,556 </a:t>
                      </a:r>
                    </a:p>
                  </a:txBody>
                  <a:tcPr marL="7015" marR="7015" marT="7015" marB="3367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8957999"/>
                  </a:ext>
                </a:extLst>
              </a:tr>
            </a:tbl>
          </a:graphicData>
        </a:graphic>
      </p:graphicFrame>
      <p:graphicFrame>
        <p:nvGraphicFramePr>
          <p:cNvPr id="7" name="Table 6">
            <a:extLst>
              <a:ext uri="{FF2B5EF4-FFF2-40B4-BE49-F238E27FC236}">
                <a16:creationId xmlns:a16="http://schemas.microsoft.com/office/drawing/2014/main" id="{8F53713E-F918-91FE-07BC-52CFFF9665A0}"/>
              </a:ext>
            </a:extLst>
          </p:cNvPr>
          <p:cNvGraphicFramePr>
            <a:graphicFrameLocks noGrp="1"/>
          </p:cNvGraphicFramePr>
          <p:nvPr/>
        </p:nvGraphicFramePr>
        <p:xfrm>
          <a:off x="811213" y="2272422"/>
          <a:ext cx="10569575" cy="1439499"/>
        </p:xfrm>
        <a:graphic>
          <a:graphicData uri="http://schemas.openxmlformats.org/drawingml/2006/table">
            <a:tbl>
              <a:tblPr/>
              <a:tblGrid>
                <a:gridCol w="2475420">
                  <a:extLst>
                    <a:ext uri="{9D8B030D-6E8A-4147-A177-3AD203B41FA5}">
                      <a16:colId xmlns:a16="http://schemas.microsoft.com/office/drawing/2014/main" val="101910793"/>
                    </a:ext>
                  </a:extLst>
                </a:gridCol>
                <a:gridCol w="1999018">
                  <a:extLst>
                    <a:ext uri="{9D8B030D-6E8A-4147-A177-3AD203B41FA5}">
                      <a16:colId xmlns:a16="http://schemas.microsoft.com/office/drawing/2014/main" val="3245104432"/>
                    </a:ext>
                  </a:extLst>
                </a:gridCol>
                <a:gridCol w="653884">
                  <a:extLst>
                    <a:ext uri="{9D8B030D-6E8A-4147-A177-3AD203B41FA5}">
                      <a16:colId xmlns:a16="http://schemas.microsoft.com/office/drawing/2014/main" val="4135385694"/>
                    </a:ext>
                  </a:extLst>
                </a:gridCol>
                <a:gridCol w="560473">
                  <a:extLst>
                    <a:ext uri="{9D8B030D-6E8A-4147-A177-3AD203B41FA5}">
                      <a16:colId xmlns:a16="http://schemas.microsoft.com/office/drawing/2014/main" val="4270790863"/>
                    </a:ext>
                  </a:extLst>
                </a:gridCol>
                <a:gridCol w="597837">
                  <a:extLst>
                    <a:ext uri="{9D8B030D-6E8A-4147-A177-3AD203B41FA5}">
                      <a16:colId xmlns:a16="http://schemas.microsoft.com/office/drawing/2014/main" val="3432337094"/>
                    </a:ext>
                  </a:extLst>
                </a:gridCol>
                <a:gridCol w="868732">
                  <a:extLst>
                    <a:ext uri="{9D8B030D-6E8A-4147-A177-3AD203B41FA5}">
                      <a16:colId xmlns:a16="http://schemas.microsoft.com/office/drawing/2014/main" val="3827711338"/>
                    </a:ext>
                  </a:extLst>
                </a:gridCol>
                <a:gridCol w="625861">
                  <a:extLst>
                    <a:ext uri="{9D8B030D-6E8A-4147-A177-3AD203B41FA5}">
                      <a16:colId xmlns:a16="http://schemas.microsoft.com/office/drawing/2014/main" val="2910065388"/>
                    </a:ext>
                  </a:extLst>
                </a:gridCol>
                <a:gridCol w="840709">
                  <a:extLst>
                    <a:ext uri="{9D8B030D-6E8A-4147-A177-3AD203B41FA5}">
                      <a16:colId xmlns:a16="http://schemas.microsoft.com/office/drawing/2014/main" val="3858317216"/>
                    </a:ext>
                  </a:extLst>
                </a:gridCol>
                <a:gridCol w="861726">
                  <a:extLst>
                    <a:ext uri="{9D8B030D-6E8A-4147-A177-3AD203B41FA5}">
                      <a16:colId xmlns:a16="http://schemas.microsoft.com/office/drawing/2014/main" val="2934607929"/>
                    </a:ext>
                  </a:extLst>
                </a:gridCol>
                <a:gridCol w="1085915">
                  <a:extLst>
                    <a:ext uri="{9D8B030D-6E8A-4147-A177-3AD203B41FA5}">
                      <a16:colId xmlns:a16="http://schemas.microsoft.com/office/drawing/2014/main" val="3727978185"/>
                    </a:ext>
                  </a:extLst>
                </a:gridCol>
              </a:tblGrid>
              <a:tr h="479833">
                <a:tc>
                  <a:txBody>
                    <a:bodyPr/>
                    <a:lstStyle/>
                    <a:p>
                      <a:pPr algn="l" fontAlgn="b"/>
                      <a:r>
                        <a:rPr lang="en-US" sz="700" b="0" i="0" u="none" strike="noStrike">
                          <a:effectLst/>
                          <a:latin typeface="Arial" panose="020B0604020202020204" pitchFamily="34" charset="0"/>
                        </a:rPr>
                        <a:t>Teacher ESOL</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100123725691351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0.80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$127,556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0.80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0.20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effectLst/>
                          <a:latin typeface="Arial" panose="020B0604020202020204" pitchFamily="34" charset="0"/>
                        </a:rPr>
                        <a:t> $102,045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3296235"/>
                  </a:ext>
                </a:extLst>
              </a:tr>
              <a:tr h="479833">
                <a:tc>
                  <a:txBody>
                    <a:bodyPr/>
                    <a:lstStyle/>
                    <a:p>
                      <a:pPr algn="l" fontAlgn="b"/>
                      <a:r>
                        <a:rPr lang="en-US" sz="700" b="0" i="0" u="none" strike="noStrike">
                          <a:effectLst/>
                          <a:latin typeface="Arial" panose="020B0604020202020204" pitchFamily="34" charset="0"/>
                        </a:rPr>
                        <a:t>Teacher Interrelated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100130125692041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$127,089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3.00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effectLst/>
                          <a:latin typeface="Arial" panose="020B0604020202020204" pitchFamily="34" charset="0"/>
                        </a:rPr>
                        <a:t> $381,266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860147"/>
                  </a:ext>
                </a:extLst>
              </a:tr>
              <a:tr h="479833">
                <a:tc>
                  <a:txBody>
                    <a:bodyPr/>
                    <a:lstStyle/>
                    <a:p>
                      <a:pPr algn="l" fontAlgn="b"/>
                      <a:r>
                        <a:rPr lang="en-US" sz="700" b="0" i="0" u="none" strike="noStrike">
                          <a:effectLst/>
                          <a:latin typeface="Arial" panose="020B0604020202020204" pitchFamily="34" charset="0"/>
                        </a:rPr>
                        <a:t>Lead Teacher Special 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100130125692041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$154,636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dirty="0">
                          <a:effectLst/>
                          <a:latin typeface="Arial" panose="020B0604020202020204" pitchFamily="34" charset="0"/>
                        </a:rPr>
                        <a:t> $77,318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970589"/>
                  </a:ext>
                </a:extLst>
              </a:tr>
            </a:tbl>
          </a:graphicData>
        </a:graphic>
      </p:graphicFrame>
    </p:spTree>
    <p:extLst>
      <p:ext uri="{BB962C8B-B14F-4D97-AF65-F5344CB8AC3E}">
        <p14:creationId xmlns:p14="http://schemas.microsoft.com/office/powerpoint/2010/main" val="3887931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B92CBE-4106-C9ED-35B0-ECF3091D3A1C}"/>
              </a:ext>
            </a:extLst>
          </p:cNvPr>
          <p:cNvSpPr>
            <a:spLocks noGrp="1"/>
          </p:cNvSpPr>
          <p:nvPr>
            <p:ph type="ftr" sz="quarter" idx="4294967295"/>
          </p:nvPr>
        </p:nvSpPr>
        <p:spPr>
          <a:xfrm>
            <a:off x="4038600" y="587090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enorite"/>
                <a:ea typeface="+mn-ea"/>
                <a:cs typeface="+mn-cs"/>
              </a:rPr>
              <a:t>FY26 Budget Allocation</a:t>
            </a:r>
          </a:p>
        </p:txBody>
      </p:sp>
      <p:sp>
        <p:nvSpPr>
          <p:cNvPr id="3" name="Slide Number Placeholder 2">
            <a:extLst>
              <a:ext uri="{FF2B5EF4-FFF2-40B4-BE49-F238E27FC236}">
                <a16:creationId xmlns:a16="http://schemas.microsoft.com/office/drawing/2014/main" id="{2BA3B618-4CDF-3DB5-E27F-95A8D21C8D82}"/>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1200" b="0" i="0" u="none" strike="noStrike" kern="1200" cap="none" spc="50" normalizeH="0" baseline="0" noProof="0" smtClean="0">
                <a:ln>
                  <a:noFill/>
                </a:ln>
                <a:solidFill>
                  <a:srgbClr val="F2F2F2"/>
                </a:solidFill>
                <a:effectLst/>
                <a:uLnTx/>
                <a:uFillTx/>
                <a:latin typeface="Tenorite"/>
                <a:ea typeface="+mn-ea"/>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50" normalizeH="0" baseline="0" noProof="0">
              <a:ln>
                <a:noFill/>
              </a:ln>
              <a:solidFill>
                <a:srgbClr val="F2F2F2"/>
              </a:solidFill>
              <a:effectLst/>
              <a:uLnTx/>
              <a:uFillTx/>
              <a:latin typeface="Tenorite"/>
              <a:ea typeface="+mn-ea"/>
            </a:endParaRPr>
          </a:p>
        </p:txBody>
      </p:sp>
      <p:graphicFrame>
        <p:nvGraphicFramePr>
          <p:cNvPr id="4" name="Table 3">
            <a:extLst>
              <a:ext uri="{FF2B5EF4-FFF2-40B4-BE49-F238E27FC236}">
                <a16:creationId xmlns:a16="http://schemas.microsoft.com/office/drawing/2014/main" id="{282E4DB2-255F-75CE-4CDE-0140754C525C}"/>
              </a:ext>
            </a:extLst>
          </p:cNvPr>
          <p:cNvGraphicFramePr>
            <a:graphicFrameLocks noGrp="1"/>
          </p:cNvGraphicFramePr>
          <p:nvPr/>
        </p:nvGraphicFramePr>
        <p:xfrm>
          <a:off x="811213" y="479834"/>
          <a:ext cx="10569575" cy="2118509"/>
        </p:xfrm>
        <a:graphic>
          <a:graphicData uri="http://schemas.openxmlformats.org/drawingml/2006/table">
            <a:tbl>
              <a:tblPr/>
              <a:tblGrid>
                <a:gridCol w="2475420">
                  <a:extLst>
                    <a:ext uri="{9D8B030D-6E8A-4147-A177-3AD203B41FA5}">
                      <a16:colId xmlns:a16="http://schemas.microsoft.com/office/drawing/2014/main" val="2651753768"/>
                    </a:ext>
                  </a:extLst>
                </a:gridCol>
                <a:gridCol w="1999018">
                  <a:extLst>
                    <a:ext uri="{9D8B030D-6E8A-4147-A177-3AD203B41FA5}">
                      <a16:colId xmlns:a16="http://schemas.microsoft.com/office/drawing/2014/main" val="4205141337"/>
                    </a:ext>
                  </a:extLst>
                </a:gridCol>
                <a:gridCol w="653884">
                  <a:extLst>
                    <a:ext uri="{9D8B030D-6E8A-4147-A177-3AD203B41FA5}">
                      <a16:colId xmlns:a16="http://schemas.microsoft.com/office/drawing/2014/main" val="2882056678"/>
                    </a:ext>
                  </a:extLst>
                </a:gridCol>
                <a:gridCol w="560473">
                  <a:extLst>
                    <a:ext uri="{9D8B030D-6E8A-4147-A177-3AD203B41FA5}">
                      <a16:colId xmlns:a16="http://schemas.microsoft.com/office/drawing/2014/main" val="1585902459"/>
                    </a:ext>
                  </a:extLst>
                </a:gridCol>
                <a:gridCol w="597837">
                  <a:extLst>
                    <a:ext uri="{9D8B030D-6E8A-4147-A177-3AD203B41FA5}">
                      <a16:colId xmlns:a16="http://schemas.microsoft.com/office/drawing/2014/main" val="1156966033"/>
                    </a:ext>
                  </a:extLst>
                </a:gridCol>
                <a:gridCol w="868732">
                  <a:extLst>
                    <a:ext uri="{9D8B030D-6E8A-4147-A177-3AD203B41FA5}">
                      <a16:colId xmlns:a16="http://schemas.microsoft.com/office/drawing/2014/main" val="2514281680"/>
                    </a:ext>
                  </a:extLst>
                </a:gridCol>
                <a:gridCol w="625861">
                  <a:extLst>
                    <a:ext uri="{9D8B030D-6E8A-4147-A177-3AD203B41FA5}">
                      <a16:colId xmlns:a16="http://schemas.microsoft.com/office/drawing/2014/main" val="2155455631"/>
                    </a:ext>
                  </a:extLst>
                </a:gridCol>
                <a:gridCol w="840709">
                  <a:extLst>
                    <a:ext uri="{9D8B030D-6E8A-4147-A177-3AD203B41FA5}">
                      <a16:colId xmlns:a16="http://schemas.microsoft.com/office/drawing/2014/main" val="1152164931"/>
                    </a:ext>
                  </a:extLst>
                </a:gridCol>
                <a:gridCol w="861726">
                  <a:extLst>
                    <a:ext uri="{9D8B030D-6E8A-4147-A177-3AD203B41FA5}">
                      <a16:colId xmlns:a16="http://schemas.microsoft.com/office/drawing/2014/main" val="3503559063"/>
                    </a:ext>
                  </a:extLst>
                </a:gridCol>
                <a:gridCol w="1085915">
                  <a:extLst>
                    <a:ext uri="{9D8B030D-6E8A-4147-A177-3AD203B41FA5}">
                      <a16:colId xmlns:a16="http://schemas.microsoft.com/office/drawing/2014/main" val="1866594992"/>
                    </a:ext>
                  </a:extLst>
                </a:gridCol>
              </a:tblGrid>
              <a:tr h="237500">
                <a:tc>
                  <a:txBody>
                    <a:bodyPr/>
                    <a:lstStyle/>
                    <a:p>
                      <a:pPr algn="l" fontAlgn="b"/>
                      <a:r>
                        <a:rPr lang="en-US" sz="700" b="1" i="0" u="none" strike="noStrike">
                          <a:solidFill>
                            <a:srgbClr val="FFFFFF"/>
                          </a:solidFill>
                          <a:effectLst/>
                          <a:latin typeface="Arial" panose="020B0604020202020204" pitchFamily="34" charset="0"/>
                        </a:rPr>
                        <a:t>PARAPROFESSIONALS</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42626330"/>
                  </a:ext>
                </a:extLst>
              </a:tr>
              <a:tr h="209001">
                <a:tc>
                  <a:txBody>
                    <a:bodyPr/>
                    <a:lstStyle/>
                    <a:p>
                      <a:pPr algn="l" fontAlgn="b"/>
                      <a:r>
                        <a:rPr lang="en-US" sz="700" b="0" i="0" u="none" strike="noStrike">
                          <a:effectLst/>
                          <a:latin typeface="Arial" panose="020B0604020202020204" pitchFamily="34" charset="0"/>
                        </a:rPr>
                        <a:t>Paraprofessional Special 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700" b="0" i="0" u="none" strike="noStrike">
                          <a:effectLst/>
                          <a:latin typeface="Arial" panose="020B0604020202020204" pitchFamily="34" charset="0"/>
                        </a:rPr>
                        <a:t>100130125692041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effectLst/>
                          <a:latin typeface="Arial" panose="020B0604020202020204" pitchFamily="34" charset="0"/>
                        </a:rPr>
                        <a:t> $112,229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7572624"/>
                  </a:ext>
                </a:extLst>
              </a:tr>
              <a:tr h="209001">
                <a:tc>
                  <a:txBody>
                    <a:bodyPr/>
                    <a:lstStyle/>
                    <a:p>
                      <a:pPr algn="l" fontAlgn="b"/>
                      <a:r>
                        <a:rPr lang="en-US" sz="700" b="0" i="0" u="none" strike="noStrike">
                          <a:effectLst/>
                          <a:latin typeface="Arial" panose="020B0604020202020204" pitchFamily="34" charset="0"/>
                        </a:rPr>
                        <a:t>Paraprofessional Kindergarten</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150120225691011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2.00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476010"/>
                  </a:ext>
                </a:extLst>
              </a:tr>
              <a:tr h="209001">
                <a:tc>
                  <a:txBody>
                    <a:bodyPr/>
                    <a:lstStyle/>
                    <a:p>
                      <a:pPr algn="l" fontAlgn="b"/>
                      <a:r>
                        <a:rPr lang="en-US" sz="700" b="0" i="0" u="none" strike="noStrike">
                          <a:effectLst/>
                          <a:latin typeface="Arial" panose="020B0604020202020204" pitchFamily="34" charset="0"/>
                        </a:rPr>
                        <a:t>ESOL Para</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150123725691351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8156736"/>
                  </a:ext>
                </a:extLst>
              </a:tr>
              <a:tr h="209001">
                <a:tc>
                  <a:txBody>
                    <a:bodyPr/>
                    <a:lstStyle/>
                    <a:p>
                      <a:pPr algn="l" fontAlgn="b"/>
                      <a:r>
                        <a:rPr lang="en-US" sz="700" b="0" i="0" u="none" strike="noStrike">
                          <a:effectLst/>
                          <a:latin typeface="Arial" panose="020B0604020202020204" pitchFamily="34" charset="0"/>
                        </a:rPr>
                        <a:t>Paraprofessional</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150120025691021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0044743"/>
                  </a:ext>
                </a:extLst>
              </a:tr>
              <a:tr h="209001">
                <a:tc>
                  <a:txBody>
                    <a:bodyPr/>
                    <a:lstStyle/>
                    <a:p>
                      <a:pPr algn="l" fontAlgn="b"/>
                      <a:r>
                        <a:rPr lang="en-US" sz="700" b="0" i="0" u="none" strike="noStrike">
                          <a:effectLst/>
                          <a:latin typeface="Arial" panose="020B0604020202020204" pitchFamily="34" charset="0"/>
                        </a:rPr>
                        <a:t>ISS Monitor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150151125699990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790494"/>
                  </a:ext>
                </a:extLst>
              </a:tr>
              <a:tr h="209001">
                <a:tc>
                  <a:txBody>
                    <a:bodyPr/>
                    <a:lstStyle/>
                    <a:p>
                      <a:pPr algn="l" fontAlgn="b"/>
                      <a:r>
                        <a:rPr lang="en-US" sz="700" b="0" i="0" u="none" strike="noStrike">
                          <a:effectLst/>
                          <a:latin typeface="Arial" panose="020B0604020202020204" pitchFamily="34" charset="0"/>
                        </a:rPr>
                        <a:t>Paraprofessional Physical 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150126625691021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348771"/>
                  </a:ext>
                </a:extLst>
              </a:tr>
              <a:tr h="209001">
                <a:tc>
                  <a:txBody>
                    <a:bodyPr/>
                    <a:lstStyle/>
                    <a:p>
                      <a:pPr algn="l" fontAlgn="b"/>
                      <a:r>
                        <a:rPr lang="en-US" sz="700" b="0" i="0" u="none" strike="noStrike">
                          <a:effectLst/>
                          <a:latin typeface="Arial" panose="020B0604020202020204" pitchFamily="34" charset="0"/>
                        </a:rPr>
                        <a:t>Paraprofessional Media</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150150525691310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88310"/>
                  </a:ext>
                </a:extLst>
              </a:tr>
              <a:tr h="209001">
                <a:tc>
                  <a:txBody>
                    <a:bodyPr/>
                    <a:lstStyle/>
                    <a:p>
                      <a:pPr algn="l" fontAlgn="b"/>
                      <a:r>
                        <a:rPr lang="en-US" sz="700" b="0" i="0" u="none" strike="noStrike">
                          <a:effectLst/>
                          <a:latin typeface="Arial" panose="020B0604020202020204" pitchFamily="34" charset="0"/>
                        </a:rPr>
                        <a:t>Non Instructional Aide</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150151125699990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844255"/>
                  </a:ext>
                </a:extLst>
              </a:tr>
              <a:tr h="209001">
                <a:tc>
                  <a:txBody>
                    <a:bodyPr/>
                    <a:lstStyle/>
                    <a:p>
                      <a:pPr algn="l" fontAlgn="b"/>
                      <a:r>
                        <a:rPr lang="en-US" sz="700" b="0" i="0" u="none" strike="noStrike">
                          <a:effectLst/>
                          <a:latin typeface="Arial" panose="020B0604020202020204" pitchFamily="34" charset="0"/>
                        </a:rPr>
                        <a:t>Special Ed Paraprofessional - School Funded</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150130125691021</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$56,115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9340257"/>
                  </a:ext>
                </a:extLst>
              </a:tr>
            </a:tbl>
          </a:graphicData>
        </a:graphic>
      </p:graphicFrame>
      <p:graphicFrame>
        <p:nvGraphicFramePr>
          <p:cNvPr id="7" name="Table 6">
            <a:extLst>
              <a:ext uri="{FF2B5EF4-FFF2-40B4-BE49-F238E27FC236}">
                <a16:creationId xmlns:a16="http://schemas.microsoft.com/office/drawing/2014/main" id="{DD54CE84-A671-AAA8-3C24-91ECFF8568A0}"/>
              </a:ext>
            </a:extLst>
          </p:cNvPr>
          <p:cNvGraphicFramePr>
            <a:graphicFrameLocks noGrp="1"/>
          </p:cNvGraphicFramePr>
          <p:nvPr/>
        </p:nvGraphicFramePr>
        <p:xfrm>
          <a:off x="811213" y="2743201"/>
          <a:ext cx="10569575" cy="1819750"/>
        </p:xfrm>
        <a:graphic>
          <a:graphicData uri="http://schemas.openxmlformats.org/drawingml/2006/table">
            <a:tbl>
              <a:tblPr/>
              <a:tblGrid>
                <a:gridCol w="2475420">
                  <a:extLst>
                    <a:ext uri="{9D8B030D-6E8A-4147-A177-3AD203B41FA5}">
                      <a16:colId xmlns:a16="http://schemas.microsoft.com/office/drawing/2014/main" val="2412982474"/>
                    </a:ext>
                  </a:extLst>
                </a:gridCol>
                <a:gridCol w="1999018">
                  <a:extLst>
                    <a:ext uri="{9D8B030D-6E8A-4147-A177-3AD203B41FA5}">
                      <a16:colId xmlns:a16="http://schemas.microsoft.com/office/drawing/2014/main" val="1232006922"/>
                    </a:ext>
                  </a:extLst>
                </a:gridCol>
                <a:gridCol w="653884">
                  <a:extLst>
                    <a:ext uri="{9D8B030D-6E8A-4147-A177-3AD203B41FA5}">
                      <a16:colId xmlns:a16="http://schemas.microsoft.com/office/drawing/2014/main" val="3042046256"/>
                    </a:ext>
                  </a:extLst>
                </a:gridCol>
                <a:gridCol w="560473">
                  <a:extLst>
                    <a:ext uri="{9D8B030D-6E8A-4147-A177-3AD203B41FA5}">
                      <a16:colId xmlns:a16="http://schemas.microsoft.com/office/drawing/2014/main" val="667947378"/>
                    </a:ext>
                  </a:extLst>
                </a:gridCol>
                <a:gridCol w="597837">
                  <a:extLst>
                    <a:ext uri="{9D8B030D-6E8A-4147-A177-3AD203B41FA5}">
                      <a16:colId xmlns:a16="http://schemas.microsoft.com/office/drawing/2014/main" val="847775490"/>
                    </a:ext>
                  </a:extLst>
                </a:gridCol>
                <a:gridCol w="868732">
                  <a:extLst>
                    <a:ext uri="{9D8B030D-6E8A-4147-A177-3AD203B41FA5}">
                      <a16:colId xmlns:a16="http://schemas.microsoft.com/office/drawing/2014/main" val="540888244"/>
                    </a:ext>
                  </a:extLst>
                </a:gridCol>
                <a:gridCol w="625861">
                  <a:extLst>
                    <a:ext uri="{9D8B030D-6E8A-4147-A177-3AD203B41FA5}">
                      <a16:colId xmlns:a16="http://schemas.microsoft.com/office/drawing/2014/main" val="3979664225"/>
                    </a:ext>
                  </a:extLst>
                </a:gridCol>
                <a:gridCol w="840709">
                  <a:extLst>
                    <a:ext uri="{9D8B030D-6E8A-4147-A177-3AD203B41FA5}">
                      <a16:colId xmlns:a16="http://schemas.microsoft.com/office/drawing/2014/main" val="4268316432"/>
                    </a:ext>
                  </a:extLst>
                </a:gridCol>
                <a:gridCol w="861726">
                  <a:extLst>
                    <a:ext uri="{9D8B030D-6E8A-4147-A177-3AD203B41FA5}">
                      <a16:colId xmlns:a16="http://schemas.microsoft.com/office/drawing/2014/main" val="2696936771"/>
                    </a:ext>
                  </a:extLst>
                </a:gridCol>
                <a:gridCol w="1085915">
                  <a:extLst>
                    <a:ext uri="{9D8B030D-6E8A-4147-A177-3AD203B41FA5}">
                      <a16:colId xmlns:a16="http://schemas.microsoft.com/office/drawing/2014/main" val="1554920663"/>
                    </a:ext>
                  </a:extLst>
                </a:gridCol>
              </a:tblGrid>
              <a:tr h="170388">
                <a:tc>
                  <a:txBody>
                    <a:bodyPr/>
                    <a:lstStyle/>
                    <a:p>
                      <a:pPr algn="l" fontAlgn="b"/>
                      <a:r>
                        <a:rPr lang="en-US" sz="700" b="1" i="0" u="none" strike="noStrike">
                          <a:solidFill>
                            <a:srgbClr val="FFFFFF"/>
                          </a:solidFill>
                          <a:effectLst/>
                          <a:latin typeface="Arial" panose="020B0604020202020204" pitchFamily="34" charset="0"/>
                        </a:rPr>
                        <a:t>SCHOOL ADMINISTRATION</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700" b="0" i="0" u="none" strike="noStrike">
                          <a:effectLst/>
                          <a:latin typeface="Arial" panose="020B0604020202020204" pitchFamily="34" charset="0"/>
                        </a:rPr>
                        <a:t> </a:t>
                      </a: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700" b="1" i="0" u="none" strike="noStrike">
                        <a:solidFill>
                          <a:srgbClr val="FFFFFF"/>
                        </a:solidFill>
                        <a:effectLst/>
                        <a:latin typeface="Arial" panose="020B0604020202020204" pitchFamily="34" charset="0"/>
                      </a:endParaRPr>
                    </a:p>
                  </a:txBody>
                  <a:tcPr marL="7015" marR="7015" marT="7015" marB="33673">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55753317"/>
                  </a:ext>
                </a:extLst>
              </a:tr>
              <a:tr h="149942">
                <a:tc>
                  <a:txBody>
                    <a:bodyPr/>
                    <a:lstStyle/>
                    <a:p>
                      <a:pPr algn="l" fontAlgn="b"/>
                      <a:r>
                        <a:rPr lang="en-US" sz="700" b="0" i="0" u="none" strike="noStrike">
                          <a:effectLst/>
                          <a:latin typeface="Arial" panose="020B0604020202020204" pitchFamily="34" charset="0"/>
                        </a:rPr>
                        <a:t>Principal Elementary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$223,946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473486"/>
                  </a:ext>
                </a:extLst>
              </a:tr>
              <a:tr h="149942">
                <a:tc>
                  <a:txBody>
                    <a:bodyPr/>
                    <a:lstStyle/>
                    <a:p>
                      <a:pPr algn="l" fontAlgn="b"/>
                      <a:r>
                        <a:rPr lang="en-US" sz="700" b="0" i="0" u="none" strike="noStrike">
                          <a:effectLst/>
                          <a:latin typeface="Arial" panose="020B0604020202020204" pitchFamily="34" charset="0"/>
                        </a:rPr>
                        <a:t>Assistant Principal Elementary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$161,312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6411767"/>
                  </a:ext>
                </a:extLst>
              </a:tr>
              <a:tr h="149942">
                <a:tc>
                  <a:txBody>
                    <a:bodyPr/>
                    <a:lstStyle/>
                    <a:p>
                      <a:pPr algn="l" fontAlgn="b"/>
                      <a:r>
                        <a:rPr lang="en-US" sz="700" b="0" i="0" u="none" strike="noStrike">
                          <a:effectLst/>
                          <a:latin typeface="Arial" panose="020B0604020202020204" pitchFamily="34" charset="0"/>
                        </a:rPr>
                        <a:t>Program Administrator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$198,712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970913"/>
                  </a:ext>
                </a:extLst>
              </a:tr>
              <a:tr h="149942">
                <a:tc>
                  <a:txBody>
                    <a:bodyPr/>
                    <a:lstStyle/>
                    <a:p>
                      <a:pPr algn="l" fontAlgn="b"/>
                      <a:r>
                        <a:rPr lang="en-US" sz="700" b="0" i="0" u="none" strike="noStrike">
                          <a:effectLst/>
                          <a:latin typeface="Arial" panose="020B0604020202020204" pitchFamily="34" charset="0"/>
                        </a:rPr>
                        <a:t>School Business Manager - 220 days</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$153,168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591442"/>
                  </a:ext>
                </a:extLst>
              </a:tr>
              <a:tr h="149942">
                <a:tc>
                  <a:txBody>
                    <a:bodyPr/>
                    <a:lstStyle/>
                    <a:p>
                      <a:pPr algn="l" fontAlgn="b"/>
                      <a:r>
                        <a:rPr lang="en-US" sz="700" b="0" i="0" u="none" strike="noStrike">
                          <a:effectLst/>
                          <a:latin typeface="Arial" panose="020B0604020202020204" pitchFamily="34" charset="0"/>
                        </a:rPr>
                        <a:t>School Business Manager-Annual</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$166,542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3510445"/>
                  </a:ext>
                </a:extLst>
              </a:tr>
              <a:tr h="149942">
                <a:tc>
                  <a:txBody>
                    <a:bodyPr/>
                    <a:lstStyle/>
                    <a:p>
                      <a:pPr algn="l" fontAlgn="b"/>
                      <a:r>
                        <a:rPr lang="en-US" sz="700" b="0" i="0" u="none" strike="noStrike">
                          <a:effectLst/>
                          <a:latin typeface="Arial" panose="020B0604020202020204" pitchFamily="34" charset="0"/>
                        </a:rPr>
                        <a:t>School Secretary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$83,640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787830"/>
                  </a:ext>
                </a:extLst>
              </a:tr>
              <a:tr h="149942">
                <a:tc>
                  <a:txBody>
                    <a:bodyPr/>
                    <a:lstStyle/>
                    <a:p>
                      <a:pPr algn="l" fontAlgn="b"/>
                      <a:r>
                        <a:rPr lang="en-US" sz="700" b="0" i="0" u="none" strike="noStrike">
                          <a:effectLst/>
                          <a:latin typeface="Arial" panose="020B0604020202020204" pitchFamily="34" charset="0"/>
                        </a:rPr>
                        <a:t>Bookkeeper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$82,093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0.50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(0.50)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7491130"/>
                  </a:ext>
                </a:extLst>
              </a:tr>
              <a:tr h="149942">
                <a:tc>
                  <a:txBody>
                    <a:bodyPr/>
                    <a:lstStyle/>
                    <a:p>
                      <a:pPr algn="l" fontAlgn="b"/>
                      <a:r>
                        <a:rPr lang="en-US" sz="700" b="0" i="0" u="none" strike="noStrike">
                          <a:effectLst/>
                          <a:latin typeface="Arial" panose="020B0604020202020204" pitchFamily="34" charset="0"/>
                        </a:rPr>
                        <a:t>School Clerk 231 day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$63,548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293352"/>
                  </a:ext>
                </a:extLst>
              </a:tr>
              <a:tr h="149942">
                <a:tc>
                  <a:txBody>
                    <a:bodyPr/>
                    <a:lstStyle/>
                    <a:p>
                      <a:pPr algn="l" fontAlgn="b"/>
                      <a:r>
                        <a:rPr lang="en-US" sz="700" b="0" i="0" u="none" strike="noStrike">
                          <a:effectLst/>
                          <a:latin typeface="Arial" panose="020B0604020202020204" pitchFamily="34" charset="0"/>
                        </a:rPr>
                        <a:t>School Clerk 211 day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$59,088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1.00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(1.00)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5901300"/>
                  </a:ext>
                </a:extLst>
              </a:tr>
              <a:tr h="149942">
                <a:tc>
                  <a:txBody>
                    <a:bodyPr/>
                    <a:lstStyle/>
                    <a:p>
                      <a:pPr algn="l" fontAlgn="b"/>
                      <a:r>
                        <a:rPr lang="en-US" sz="700" b="0" i="0" u="none" strike="noStrike">
                          <a:effectLst/>
                          <a:latin typeface="Arial" panose="020B0604020202020204" pitchFamily="34" charset="0"/>
                        </a:rPr>
                        <a:t>School Clerk 202 day</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1420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$56,627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1685647"/>
                  </a:ext>
                </a:extLst>
              </a:tr>
              <a:tr h="149942">
                <a:tc>
                  <a:txBody>
                    <a:bodyPr/>
                    <a:lstStyle/>
                    <a:p>
                      <a:pPr algn="l" fontAlgn="b"/>
                      <a:r>
                        <a:rPr lang="en-US" sz="700" b="0" i="0" u="none" strike="noStrike">
                          <a:effectLst/>
                          <a:latin typeface="Arial" panose="020B0604020202020204" pitchFamily="34" charset="0"/>
                        </a:rPr>
                        <a:t>Registrar</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150110125699990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2400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1910</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0" i="0" u="none" strike="noStrike">
                        <a:effectLst/>
                        <a:latin typeface="Arial" panose="020B0604020202020204" pitchFamily="34" charset="0"/>
                      </a:endParaRPr>
                    </a:p>
                  </a:txBody>
                  <a:tcPr marL="7015" marR="7015" marT="7015" marB="33673" anchor="b">
                    <a:lnL>
                      <a:noFill/>
                    </a:lnL>
                    <a:lnR>
                      <a:noFill/>
                    </a:lnR>
                    <a:lnT>
                      <a:noFill/>
                    </a:lnT>
                    <a:lnB>
                      <a:noFill/>
                    </a:lnB>
                    <a:pattFill prst="upDiag">
                      <a:fgClr>
                        <a:srgbClr val="8EA9DB"/>
                      </a:fgClr>
                      <a:bgClr>
                        <a:srgbClr val="FFFFFF"/>
                      </a:bgClr>
                    </a:pattFill>
                  </a:tcPr>
                </a:tc>
                <a:tc>
                  <a:txBody>
                    <a:bodyPr/>
                    <a:lstStyle/>
                    <a:p>
                      <a:pPr algn="r" fontAlgn="b"/>
                      <a:r>
                        <a:rPr lang="en-US" sz="700" b="0" i="0" u="none" strike="noStrike">
                          <a:effectLst/>
                          <a:latin typeface="Arial" panose="020B0604020202020204" pitchFamily="34" charset="0"/>
                        </a:rPr>
                        <a:t>$111,696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700" b="0" i="0" u="none" strike="noStrike">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700" b="0" i="0" u="none" strike="noStrike">
                          <a:solidFill>
                            <a:srgbClr val="000000"/>
                          </a:solidFill>
                          <a:effectLst/>
                          <a:latin typeface="Arial" panose="020B0604020202020204" pitchFamily="34" charset="0"/>
                        </a:rPr>
                        <a:t> -   </a:t>
                      </a: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700" b="0" i="0" u="none" strike="noStrike" dirty="0">
                        <a:effectLst/>
                        <a:latin typeface="Arial" panose="020B0604020202020204" pitchFamily="34" charset="0"/>
                      </a:endParaRPr>
                    </a:p>
                  </a:txBody>
                  <a:tcPr marL="7015" marR="7015" marT="7015" marB="33673"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9411251"/>
                  </a:ext>
                </a:extLst>
              </a:tr>
            </a:tbl>
          </a:graphicData>
        </a:graphic>
      </p:graphicFrame>
    </p:spTree>
    <p:extLst>
      <p:ext uri="{BB962C8B-B14F-4D97-AF65-F5344CB8AC3E}">
        <p14:creationId xmlns:p14="http://schemas.microsoft.com/office/powerpoint/2010/main" val="373037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335C0E-968A-D19F-B92E-1D45FA72D836}"/>
              </a:ext>
            </a:extLst>
          </p:cNvPr>
          <p:cNvSpPr>
            <a:spLocks noGrp="1"/>
          </p:cNvSpPr>
          <p:nvPr>
            <p:ph type="ftr" sz="quarter" idx="4294967295"/>
          </p:nvPr>
        </p:nvSpPr>
        <p:spPr>
          <a:xfrm>
            <a:off x="4038600" y="587090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enorite"/>
                <a:ea typeface="+mn-ea"/>
                <a:cs typeface="+mn-cs"/>
              </a:rPr>
              <a:t>FY26 Budget Allocation</a:t>
            </a:r>
          </a:p>
        </p:txBody>
      </p:sp>
      <p:sp>
        <p:nvSpPr>
          <p:cNvPr id="3" name="Slide Number Placeholder 2">
            <a:extLst>
              <a:ext uri="{FF2B5EF4-FFF2-40B4-BE49-F238E27FC236}">
                <a16:creationId xmlns:a16="http://schemas.microsoft.com/office/drawing/2014/main" id="{D808998C-2261-6035-961F-4A6375E92450}"/>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1200" b="0" i="0" u="none" strike="noStrike" kern="1200" cap="none" spc="50" normalizeH="0" baseline="0" noProof="0" smtClean="0">
                <a:ln>
                  <a:noFill/>
                </a:ln>
                <a:solidFill>
                  <a:srgbClr val="F2F2F2"/>
                </a:solidFill>
                <a:effectLst/>
                <a:uLnTx/>
                <a:uFillTx/>
                <a:latin typeface="Tenorite"/>
                <a:ea typeface="+mn-ea"/>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50" normalizeH="0" baseline="0" noProof="0">
              <a:ln>
                <a:noFill/>
              </a:ln>
              <a:solidFill>
                <a:srgbClr val="F2F2F2"/>
              </a:solidFill>
              <a:effectLst/>
              <a:uLnTx/>
              <a:uFillTx/>
              <a:latin typeface="Tenorite"/>
              <a:ea typeface="+mn-ea"/>
            </a:endParaRPr>
          </a:p>
        </p:txBody>
      </p:sp>
      <p:graphicFrame>
        <p:nvGraphicFramePr>
          <p:cNvPr id="4" name="Table 3">
            <a:extLst>
              <a:ext uri="{FF2B5EF4-FFF2-40B4-BE49-F238E27FC236}">
                <a16:creationId xmlns:a16="http://schemas.microsoft.com/office/drawing/2014/main" id="{139051E4-CEC8-3BC2-5D49-531AC757F9BC}"/>
              </a:ext>
            </a:extLst>
          </p:cNvPr>
          <p:cNvGraphicFramePr>
            <a:graphicFrameLocks noGrp="1"/>
          </p:cNvGraphicFramePr>
          <p:nvPr/>
        </p:nvGraphicFramePr>
        <p:xfrm>
          <a:off x="742384" y="244444"/>
          <a:ext cx="10846049" cy="5956201"/>
        </p:xfrm>
        <a:graphic>
          <a:graphicData uri="http://schemas.openxmlformats.org/drawingml/2006/table">
            <a:tbl>
              <a:tblPr/>
              <a:tblGrid>
                <a:gridCol w="2540170">
                  <a:extLst>
                    <a:ext uri="{9D8B030D-6E8A-4147-A177-3AD203B41FA5}">
                      <a16:colId xmlns:a16="http://schemas.microsoft.com/office/drawing/2014/main" val="2150141370"/>
                    </a:ext>
                  </a:extLst>
                </a:gridCol>
                <a:gridCol w="2051307">
                  <a:extLst>
                    <a:ext uri="{9D8B030D-6E8A-4147-A177-3AD203B41FA5}">
                      <a16:colId xmlns:a16="http://schemas.microsoft.com/office/drawing/2014/main" val="1566706421"/>
                    </a:ext>
                  </a:extLst>
                </a:gridCol>
                <a:gridCol w="670989">
                  <a:extLst>
                    <a:ext uri="{9D8B030D-6E8A-4147-A177-3AD203B41FA5}">
                      <a16:colId xmlns:a16="http://schemas.microsoft.com/office/drawing/2014/main" val="3050662989"/>
                    </a:ext>
                  </a:extLst>
                </a:gridCol>
                <a:gridCol w="575133">
                  <a:extLst>
                    <a:ext uri="{9D8B030D-6E8A-4147-A177-3AD203B41FA5}">
                      <a16:colId xmlns:a16="http://schemas.microsoft.com/office/drawing/2014/main" val="2787039151"/>
                    </a:ext>
                  </a:extLst>
                </a:gridCol>
                <a:gridCol w="613475">
                  <a:extLst>
                    <a:ext uri="{9D8B030D-6E8A-4147-A177-3AD203B41FA5}">
                      <a16:colId xmlns:a16="http://schemas.microsoft.com/office/drawing/2014/main" val="1821369146"/>
                    </a:ext>
                  </a:extLst>
                </a:gridCol>
                <a:gridCol w="891455">
                  <a:extLst>
                    <a:ext uri="{9D8B030D-6E8A-4147-A177-3AD203B41FA5}">
                      <a16:colId xmlns:a16="http://schemas.microsoft.com/office/drawing/2014/main" val="3541773140"/>
                    </a:ext>
                  </a:extLst>
                </a:gridCol>
                <a:gridCol w="642232">
                  <a:extLst>
                    <a:ext uri="{9D8B030D-6E8A-4147-A177-3AD203B41FA5}">
                      <a16:colId xmlns:a16="http://schemas.microsoft.com/office/drawing/2014/main" val="4104227644"/>
                    </a:ext>
                  </a:extLst>
                </a:gridCol>
                <a:gridCol w="862701">
                  <a:extLst>
                    <a:ext uri="{9D8B030D-6E8A-4147-A177-3AD203B41FA5}">
                      <a16:colId xmlns:a16="http://schemas.microsoft.com/office/drawing/2014/main" val="2226287401"/>
                    </a:ext>
                  </a:extLst>
                </a:gridCol>
                <a:gridCol w="884267">
                  <a:extLst>
                    <a:ext uri="{9D8B030D-6E8A-4147-A177-3AD203B41FA5}">
                      <a16:colId xmlns:a16="http://schemas.microsoft.com/office/drawing/2014/main" val="2985190643"/>
                    </a:ext>
                  </a:extLst>
                </a:gridCol>
                <a:gridCol w="1114320">
                  <a:extLst>
                    <a:ext uri="{9D8B030D-6E8A-4147-A177-3AD203B41FA5}">
                      <a16:colId xmlns:a16="http://schemas.microsoft.com/office/drawing/2014/main" val="2425141891"/>
                    </a:ext>
                  </a:extLst>
                </a:gridCol>
              </a:tblGrid>
              <a:tr h="94121">
                <a:tc>
                  <a:txBody>
                    <a:bodyPr/>
                    <a:lstStyle/>
                    <a:p>
                      <a:pPr algn="l" fontAlgn="b"/>
                      <a:r>
                        <a:rPr lang="en-US" sz="300" b="1" i="0" u="none" strike="noStrike">
                          <a:solidFill>
                            <a:srgbClr val="FFFFFF"/>
                          </a:solidFill>
                          <a:effectLst/>
                          <a:latin typeface="Arial" panose="020B0604020202020204" pitchFamily="34" charset="0"/>
                        </a:rPr>
                        <a:t>SCHOOL SUPPORT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300" b="0" i="0" u="none" strike="noStrike">
                          <a:effectLst/>
                          <a:latin typeface="Arial" panose="020B0604020202020204" pitchFamily="34" charset="0"/>
                        </a:rPr>
                        <a:t>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US" sz="300" b="1" i="0" u="none" strike="noStrike">
                        <a:solidFill>
                          <a:srgbClr val="FFFFFF"/>
                        </a:solidFill>
                        <a:effectLst/>
                        <a:latin typeface="Arial" panose="020B0604020202020204" pitchFamily="34" charset="0"/>
                      </a:endParaRPr>
                    </a:p>
                  </a:txBody>
                  <a:tcPr marL="2780" marR="2780" marT="2780" marB="13346">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993398384"/>
                  </a:ext>
                </a:extLst>
              </a:tr>
              <a:tr h="83744">
                <a:tc>
                  <a:txBody>
                    <a:bodyPr/>
                    <a:lstStyle/>
                    <a:p>
                      <a:pPr algn="l" fontAlgn="b"/>
                      <a:r>
                        <a:rPr lang="en-US" sz="300" b="0" i="0" u="none" strike="noStrike">
                          <a:effectLst/>
                          <a:latin typeface="Arial" panose="020B0604020202020204" pitchFamily="34" charset="0"/>
                        </a:rPr>
                        <a:t>Specialist Attendance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490373"/>
                  </a:ext>
                </a:extLst>
              </a:tr>
              <a:tr h="83744">
                <a:tc>
                  <a:txBody>
                    <a:bodyPr/>
                    <a:lstStyle/>
                    <a:p>
                      <a:pPr algn="l" fontAlgn="b"/>
                      <a:r>
                        <a:rPr lang="en-US" sz="300" b="0" i="0" u="none" strike="noStrike">
                          <a:effectLst/>
                          <a:latin typeface="Arial" panose="020B0604020202020204" pitchFamily="34" charset="0"/>
                        </a:rPr>
                        <a:t>Specialist Attendance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332255"/>
                  </a:ext>
                </a:extLst>
              </a:tr>
              <a:tr h="83744">
                <a:tc>
                  <a:txBody>
                    <a:bodyPr/>
                    <a:lstStyle/>
                    <a:p>
                      <a:pPr algn="l" fontAlgn="b"/>
                      <a:r>
                        <a:rPr lang="en-US" sz="300" b="0" i="0" u="none" strike="noStrike">
                          <a:effectLst/>
                          <a:latin typeface="Arial" panose="020B0604020202020204" pitchFamily="34" charset="0"/>
                        </a:rPr>
                        <a:t>AUTR Resident Teacher Relay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150120025691021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350971"/>
                  </a:ext>
                </a:extLst>
              </a:tr>
              <a:tr h="83744">
                <a:tc>
                  <a:txBody>
                    <a:bodyPr/>
                    <a:lstStyle/>
                    <a:p>
                      <a:pPr algn="l" fontAlgn="b"/>
                      <a:r>
                        <a:rPr lang="en-US" sz="300" b="0" i="0" u="none" strike="noStrike">
                          <a:effectLst/>
                          <a:latin typeface="Arial" panose="020B0604020202020204" pitchFamily="34" charset="0"/>
                        </a:rPr>
                        <a:t>Board Certified Behavior Analyst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150159825699990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310854"/>
                  </a:ext>
                </a:extLst>
              </a:tr>
              <a:tr h="83744">
                <a:tc>
                  <a:txBody>
                    <a:bodyPr/>
                    <a:lstStyle/>
                    <a:p>
                      <a:pPr algn="l" fontAlgn="b"/>
                      <a:r>
                        <a:rPr lang="en-US" sz="300" b="0" i="0" u="none" strike="noStrike">
                          <a:effectLst/>
                          <a:latin typeface="Arial" panose="020B0604020202020204" pitchFamily="34" charset="0"/>
                        </a:rPr>
                        <a:t>Specialist Behavior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572255"/>
                  </a:ext>
                </a:extLst>
              </a:tr>
              <a:tr h="83744">
                <a:tc>
                  <a:txBody>
                    <a:bodyPr/>
                    <a:lstStyle/>
                    <a:p>
                      <a:pPr algn="l" fontAlgn="b"/>
                      <a:r>
                        <a:rPr lang="en-US" sz="300" b="0" i="0" u="none" strike="noStrike">
                          <a:effectLst/>
                          <a:latin typeface="Arial" panose="020B0604020202020204" pitchFamily="34" charset="0"/>
                        </a:rPr>
                        <a:t>Specialist Behavior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924159"/>
                  </a:ext>
                </a:extLst>
              </a:tr>
              <a:tr h="83744">
                <a:tc>
                  <a:txBody>
                    <a:bodyPr/>
                    <a:lstStyle/>
                    <a:p>
                      <a:pPr algn="l" fontAlgn="b"/>
                      <a:r>
                        <a:rPr lang="en-US" sz="300" b="0" i="0" u="none" strike="noStrike">
                          <a:effectLst/>
                          <a:latin typeface="Arial" panose="020B0604020202020204" pitchFamily="34" charset="0"/>
                        </a:rPr>
                        <a:t>Therapist Clinical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$141,098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7158697"/>
                  </a:ext>
                </a:extLst>
              </a:tr>
              <a:tr h="83744">
                <a:tc>
                  <a:txBody>
                    <a:bodyPr/>
                    <a:lstStyle/>
                    <a:p>
                      <a:pPr algn="l" fontAlgn="b"/>
                      <a:r>
                        <a:rPr lang="en-US" sz="300" b="0" i="0" u="none" strike="noStrike">
                          <a:effectLst/>
                          <a:latin typeface="Arial" panose="020B0604020202020204" pitchFamily="34" charset="0"/>
                        </a:rPr>
                        <a:t>Counselor Elementary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1720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$155,890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326509"/>
                  </a:ext>
                </a:extLst>
              </a:tr>
              <a:tr h="83744">
                <a:tc>
                  <a:txBody>
                    <a:bodyPr/>
                    <a:lstStyle/>
                    <a:p>
                      <a:pPr algn="l" fontAlgn="b"/>
                      <a:r>
                        <a:rPr lang="en-US" sz="300" b="0" i="0" u="none" strike="noStrike">
                          <a:effectLst/>
                          <a:latin typeface="Arial" panose="020B0604020202020204" pitchFamily="34" charset="0"/>
                        </a:rPr>
                        <a:t>CREATE Teacher Intern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150120025691021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$72,630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747954"/>
                  </a:ext>
                </a:extLst>
              </a:tr>
              <a:tr h="83744">
                <a:tc>
                  <a:txBody>
                    <a:bodyPr/>
                    <a:lstStyle/>
                    <a:p>
                      <a:pPr algn="l" fontAlgn="b"/>
                      <a:r>
                        <a:rPr lang="en-US" sz="300" b="0" i="0" u="none" strike="noStrike">
                          <a:effectLst/>
                          <a:latin typeface="Arial" panose="020B0604020202020204" pitchFamily="34" charset="0"/>
                        </a:rPr>
                        <a:t>Specialist Engagement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462063"/>
                  </a:ext>
                </a:extLst>
              </a:tr>
              <a:tr h="83744">
                <a:tc>
                  <a:txBody>
                    <a:bodyPr/>
                    <a:lstStyle/>
                    <a:p>
                      <a:pPr algn="l" fontAlgn="b"/>
                      <a:r>
                        <a:rPr lang="en-US" sz="300" b="0" i="0" u="none" strike="noStrike">
                          <a:effectLst/>
                          <a:latin typeface="Arial" panose="020B0604020202020204" pitchFamily="34" charset="0"/>
                        </a:rPr>
                        <a:t>Instructional Coach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6398129"/>
                  </a:ext>
                </a:extLst>
              </a:tr>
              <a:tr h="83744">
                <a:tc>
                  <a:txBody>
                    <a:bodyPr/>
                    <a:lstStyle/>
                    <a:p>
                      <a:pPr algn="l" fontAlgn="b"/>
                      <a:r>
                        <a:rPr lang="en-US" sz="300" b="0" i="0" u="none" strike="noStrike">
                          <a:effectLst/>
                          <a:latin typeface="Arial" panose="020B0604020202020204" pitchFamily="34" charset="0"/>
                        </a:rPr>
                        <a:t>Instructional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8857340"/>
                  </a:ext>
                </a:extLst>
              </a:tr>
              <a:tr h="83744">
                <a:tc>
                  <a:txBody>
                    <a:bodyPr/>
                    <a:lstStyle/>
                    <a:p>
                      <a:pPr algn="l" fontAlgn="b"/>
                      <a:r>
                        <a:rPr lang="en-US" sz="300" b="0" i="0" u="none" strike="noStrike">
                          <a:effectLst/>
                          <a:latin typeface="Arial" panose="020B0604020202020204" pitchFamily="34" charset="0"/>
                        </a:rPr>
                        <a:t>Instructional Coach Readers are Leaders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100123425691210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$157,054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$157,054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650916"/>
                  </a:ext>
                </a:extLst>
              </a:tr>
              <a:tr h="83744">
                <a:tc>
                  <a:txBody>
                    <a:bodyPr/>
                    <a:lstStyle/>
                    <a:p>
                      <a:pPr algn="l" fontAlgn="b"/>
                      <a:r>
                        <a:rPr lang="en-US" sz="300" b="0" i="0" u="none" strike="noStrike">
                          <a:effectLst/>
                          <a:latin typeface="Arial" panose="020B0604020202020204" pitchFamily="34" charset="0"/>
                        </a:rPr>
                        <a:t>Master Teacher Leader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150120025691021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$140,656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566987"/>
                  </a:ext>
                </a:extLst>
              </a:tr>
              <a:tr h="83744">
                <a:tc>
                  <a:txBody>
                    <a:bodyPr/>
                    <a:lstStyle/>
                    <a:p>
                      <a:pPr algn="l" fontAlgn="b"/>
                      <a:r>
                        <a:rPr lang="en-US" sz="300" b="0" i="0" u="none" strike="noStrike">
                          <a:effectLst/>
                          <a:latin typeface="Arial" panose="020B0604020202020204" pitchFamily="34" charset="0"/>
                        </a:rPr>
                        <a:t>Media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100150525691310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2220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1650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$149,001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$149,001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4708086"/>
                  </a:ext>
                </a:extLst>
              </a:tr>
              <a:tr h="83744">
                <a:tc>
                  <a:txBody>
                    <a:bodyPr/>
                    <a:lstStyle/>
                    <a:p>
                      <a:pPr algn="l" fontAlgn="b"/>
                      <a:r>
                        <a:rPr lang="en-US" sz="300" b="0" i="0" u="none" strike="noStrike">
                          <a:effectLst/>
                          <a:latin typeface="Arial" panose="020B0604020202020204" pitchFamily="34" charset="0"/>
                        </a:rPr>
                        <a:t>Parent Liaison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$57,496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014333"/>
                  </a:ext>
                </a:extLst>
              </a:tr>
              <a:tr h="83744">
                <a:tc>
                  <a:txBody>
                    <a:bodyPr/>
                    <a:lstStyle/>
                    <a:p>
                      <a:pPr algn="l" fontAlgn="b"/>
                      <a:r>
                        <a:rPr lang="en-US" sz="300" b="0" i="0" u="none" strike="noStrike">
                          <a:effectLst/>
                          <a:latin typeface="Arial" panose="020B0604020202020204" pitchFamily="34" charset="0"/>
                        </a:rPr>
                        <a:t>Project Facilitator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1650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$99,859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6612638"/>
                  </a:ext>
                </a:extLst>
              </a:tr>
              <a:tr h="83744">
                <a:tc>
                  <a:txBody>
                    <a:bodyPr/>
                    <a:lstStyle/>
                    <a:p>
                      <a:pPr algn="l" fontAlgn="b"/>
                      <a:r>
                        <a:rPr lang="en-US" sz="300" b="0" i="0" u="none" strike="noStrike">
                          <a:effectLst/>
                          <a:latin typeface="Arial" panose="020B0604020202020204" pitchFamily="34" charset="0"/>
                        </a:rPr>
                        <a:t>Project Manager School Based</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$99,859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569343"/>
                  </a:ext>
                </a:extLst>
              </a:tr>
              <a:tr h="83744">
                <a:tc>
                  <a:txBody>
                    <a:bodyPr/>
                    <a:lstStyle/>
                    <a:p>
                      <a:pPr algn="l" fontAlgn="b"/>
                      <a:r>
                        <a:rPr lang="en-US" sz="300" b="0" i="0" u="none" strike="noStrike">
                          <a:effectLst/>
                          <a:latin typeface="Arial" panose="020B0604020202020204" pitchFamily="34" charset="0"/>
                        </a:rPr>
                        <a:t>Restorative Practices Coach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150160325699990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214761"/>
                  </a:ext>
                </a:extLst>
              </a:tr>
              <a:tr h="83744">
                <a:tc>
                  <a:txBody>
                    <a:bodyPr/>
                    <a:lstStyle/>
                    <a:p>
                      <a:pPr algn="l" fontAlgn="b"/>
                      <a:r>
                        <a:rPr lang="en-US" sz="300" b="0" i="0" u="none" strike="noStrike">
                          <a:effectLst/>
                          <a:latin typeface="Arial" panose="020B0604020202020204" pitchFamily="34" charset="0"/>
                        </a:rPr>
                        <a:t>Restorative Practices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150160325699990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518257"/>
                  </a:ext>
                </a:extLst>
              </a:tr>
              <a:tr h="83744">
                <a:tc>
                  <a:txBody>
                    <a:bodyPr/>
                    <a:lstStyle/>
                    <a:p>
                      <a:pPr algn="l" fontAlgn="b"/>
                      <a:r>
                        <a:rPr lang="en-US" sz="300" b="0" i="0" u="none" strike="noStrike">
                          <a:effectLst/>
                          <a:latin typeface="Arial" panose="020B0604020202020204" pitchFamily="34" charset="0"/>
                        </a:rPr>
                        <a:t>Community Liaison Bilingual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150123725691351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$79,057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72940"/>
                  </a:ext>
                </a:extLst>
              </a:tr>
              <a:tr h="83744">
                <a:tc>
                  <a:txBody>
                    <a:bodyPr/>
                    <a:lstStyle/>
                    <a:p>
                      <a:pPr algn="l" fontAlgn="b"/>
                      <a:r>
                        <a:rPr lang="en-US" sz="300" b="0" i="0" u="none" strike="noStrike">
                          <a:effectLst/>
                          <a:latin typeface="Arial" panose="020B0604020202020204" pitchFamily="34" charset="0"/>
                        </a:rPr>
                        <a:t>School Communication Liaison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150151125699990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$79,057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8743911"/>
                  </a:ext>
                </a:extLst>
              </a:tr>
              <a:tr h="83744">
                <a:tc>
                  <a:txBody>
                    <a:bodyPr/>
                    <a:lstStyle/>
                    <a:p>
                      <a:pPr algn="l" fontAlgn="b"/>
                      <a:r>
                        <a:rPr lang="en-US" sz="300" b="0" i="0" u="none" strike="noStrike">
                          <a:effectLst/>
                          <a:latin typeface="Arial" panose="020B0604020202020204" pitchFamily="34" charset="0"/>
                        </a:rPr>
                        <a:t>School Nurse LPN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100131025691500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$81,711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$81,711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658391"/>
                  </a:ext>
                </a:extLst>
              </a:tr>
              <a:tr h="83744">
                <a:tc>
                  <a:txBody>
                    <a:bodyPr/>
                    <a:lstStyle/>
                    <a:p>
                      <a:pPr algn="l" fontAlgn="b"/>
                      <a:r>
                        <a:rPr lang="en-US" sz="300" b="0" i="0" u="none" strike="noStrike">
                          <a:effectLst/>
                          <a:latin typeface="Arial" panose="020B0604020202020204" pitchFamily="34" charset="0"/>
                        </a:rPr>
                        <a:t>School Nurse RN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100131025691500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$123,493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5800377"/>
                  </a:ext>
                </a:extLst>
              </a:tr>
              <a:tr h="83744">
                <a:tc>
                  <a:txBody>
                    <a:bodyPr/>
                    <a:lstStyle/>
                    <a:p>
                      <a:pPr algn="l" fontAlgn="b"/>
                      <a:r>
                        <a:rPr lang="en-US" sz="300" b="0" i="0" u="none" strike="noStrike">
                          <a:effectLst/>
                          <a:latin typeface="Arial" panose="020B0604020202020204" pitchFamily="34" charset="0"/>
                        </a:rPr>
                        <a:t>School Nurse RN School Funded</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100131025691051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300" b="0" i="0" u="none" strike="noStrike">
                          <a:effectLst/>
                          <a:latin typeface="Arial" panose="020B0604020202020204" pitchFamily="34" charset="0"/>
                        </a:rPr>
                        <a:t>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$123,493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275968"/>
                  </a:ext>
                </a:extLst>
              </a:tr>
              <a:tr h="83744">
                <a:tc>
                  <a:txBody>
                    <a:bodyPr/>
                    <a:lstStyle/>
                    <a:p>
                      <a:pPr algn="l" fontAlgn="b"/>
                      <a:r>
                        <a:rPr lang="en-US" sz="300" b="0" i="0" u="none" strike="noStrike">
                          <a:effectLst/>
                          <a:latin typeface="Arial" panose="020B0604020202020204" pitchFamily="34" charset="0"/>
                        </a:rPr>
                        <a:t>Signature Band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1180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362180"/>
                  </a:ext>
                </a:extLst>
              </a:tr>
              <a:tr h="83744">
                <a:tc>
                  <a:txBody>
                    <a:bodyPr/>
                    <a:lstStyle/>
                    <a:p>
                      <a:pPr algn="l" fontAlgn="b"/>
                      <a:r>
                        <a:rPr lang="en-US" sz="300" b="0" i="0" u="none" strike="noStrike">
                          <a:effectLst/>
                          <a:latin typeface="Arial" panose="020B0604020202020204" pitchFamily="34" charset="0"/>
                        </a:rPr>
                        <a:t>Signature IB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5869379"/>
                  </a:ext>
                </a:extLst>
              </a:tr>
              <a:tr h="83744">
                <a:tc>
                  <a:txBody>
                    <a:bodyPr/>
                    <a:lstStyle/>
                    <a:p>
                      <a:pPr algn="l" fontAlgn="b"/>
                      <a:r>
                        <a:rPr lang="en-US" sz="300" b="0" i="0" u="none" strike="noStrike">
                          <a:effectLst/>
                          <a:latin typeface="Arial" panose="020B0604020202020204" pitchFamily="34" charset="0"/>
                        </a:rPr>
                        <a:t>Signature Prgm Coach 202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5020531"/>
                  </a:ext>
                </a:extLst>
              </a:tr>
              <a:tr h="83744">
                <a:tc>
                  <a:txBody>
                    <a:bodyPr/>
                    <a:lstStyle/>
                    <a:p>
                      <a:pPr algn="l" fontAlgn="b"/>
                      <a:r>
                        <a:rPr lang="en-US" sz="300" b="0" i="0" u="none" strike="noStrike">
                          <a:effectLst/>
                          <a:latin typeface="Arial" panose="020B0604020202020204" pitchFamily="34" charset="0"/>
                        </a:rPr>
                        <a:t>Signature Prgm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282474"/>
                  </a:ext>
                </a:extLst>
              </a:tr>
              <a:tr h="83744">
                <a:tc>
                  <a:txBody>
                    <a:bodyPr/>
                    <a:lstStyle/>
                    <a:p>
                      <a:pPr algn="l" fontAlgn="b"/>
                      <a:r>
                        <a:rPr lang="en-US" sz="300" b="0" i="0" u="none" strike="noStrike">
                          <a:effectLst/>
                          <a:latin typeface="Arial" panose="020B0604020202020204" pitchFamily="34" charset="0"/>
                        </a:rPr>
                        <a:t>Signature Orchestra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1180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1561935"/>
                  </a:ext>
                </a:extLst>
              </a:tr>
              <a:tr h="83744">
                <a:tc>
                  <a:txBody>
                    <a:bodyPr/>
                    <a:lstStyle/>
                    <a:p>
                      <a:pPr algn="l" fontAlgn="b"/>
                      <a:r>
                        <a:rPr lang="en-US" sz="300" b="0" i="0" u="none" strike="noStrike">
                          <a:effectLst/>
                          <a:latin typeface="Arial" panose="020B0604020202020204" pitchFamily="34" charset="0"/>
                        </a:rPr>
                        <a:t>Signature Paraprofessional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1400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088449"/>
                  </a:ext>
                </a:extLst>
              </a:tr>
              <a:tr h="83744">
                <a:tc>
                  <a:txBody>
                    <a:bodyPr/>
                    <a:lstStyle/>
                    <a:p>
                      <a:pPr algn="l" fontAlgn="b"/>
                      <a:r>
                        <a:rPr lang="en-US" sz="300" b="0" i="0" u="none" strike="noStrike">
                          <a:effectLst/>
                          <a:latin typeface="Arial" panose="020B0604020202020204" pitchFamily="34" charset="0"/>
                        </a:rPr>
                        <a:t>Signature Program Support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173981"/>
                  </a:ext>
                </a:extLst>
              </a:tr>
              <a:tr h="83744">
                <a:tc>
                  <a:txBody>
                    <a:bodyPr/>
                    <a:lstStyle/>
                    <a:p>
                      <a:pPr algn="l" fontAlgn="b"/>
                      <a:r>
                        <a:rPr lang="en-US" sz="300" b="0" i="0" u="none" strike="noStrike">
                          <a:effectLst/>
                          <a:latin typeface="Arial" panose="020B0604020202020204" pitchFamily="34" charset="0"/>
                        </a:rPr>
                        <a:t>Signature World Language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150169725691051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1180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4175961"/>
                  </a:ext>
                </a:extLst>
              </a:tr>
              <a:tr h="83744">
                <a:tc>
                  <a:txBody>
                    <a:bodyPr/>
                    <a:lstStyle/>
                    <a:p>
                      <a:pPr algn="l" fontAlgn="b"/>
                      <a:r>
                        <a:rPr lang="en-US" sz="300" b="0" i="0" u="none" strike="noStrike">
                          <a:effectLst/>
                          <a:latin typeface="Arial" panose="020B0604020202020204" pitchFamily="34" charset="0"/>
                        </a:rPr>
                        <a:t>Social Emotional Learning Coach 211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150160325699990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765089"/>
                  </a:ext>
                </a:extLst>
              </a:tr>
              <a:tr h="83744">
                <a:tc>
                  <a:txBody>
                    <a:bodyPr/>
                    <a:lstStyle/>
                    <a:p>
                      <a:pPr algn="l" fontAlgn="b"/>
                      <a:r>
                        <a:rPr lang="en-US" sz="300" b="0" i="0" u="none" strike="noStrike">
                          <a:effectLst/>
                          <a:latin typeface="Arial" panose="020B0604020202020204" pitchFamily="34" charset="0"/>
                        </a:rPr>
                        <a:t>Social Worker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0638106"/>
                  </a:ext>
                </a:extLst>
              </a:tr>
              <a:tr h="83744">
                <a:tc>
                  <a:txBody>
                    <a:bodyPr/>
                    <a:lstStyle/>
                    <a:p>
                      <a:pPr algn="l" fontAlgn="b"/>
                      <a:r>
                        <a:rPr lang="en-US" sz="300" b="0" i="0" u="none" strike="noStrike">
                          <a:effectLst/>
                          <a:latin typeface="Arial" panose="020B0604020202020204" pitchFamily="34" charset="0"/>
                        </a:rPr>
                        <a:t>Social Worker Lead</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100130925699990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69558"/>
                  </a:ext>
                </a:extLst>
              </a:tr>
              <a:tr h="83744">
                <a:tc>
                  <a:txBody>
                    <a:bodyPr/>
                    <a:lstStyle/>
                    <a:p>
                      <a:pPr algn="l" fontAlgn="b"/>
                      <a:r>
                        <a:rPr lang="en-US" sz="300" b="0" i="0" u="none" strike="noStrike">
                          <a:effectLst/>
                          <a:latin typeface="Arial" panose="020B0604020202020204" pitchFamily="34" charset="0"/>
                        </a:rPr>
                        <a:t>Specialist SST Intervention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150159825699990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1490196"/>
                  </a:ext>
                </a:extLst>
              </a:tr>
              <a:tr h="83744">
                <a:tc>
                  <a:txBody>
                    <a:bodyPr/>
                    <a:lstStyle/>
                    <a:p>
                      <a:pPr algn="l" fontAlgn="b"/>
                      <a:r>
                        <a:rPr lang="en-US" sz="300" b="0" i="0" u="none" strike="noStrike">
                          <a:effectLst/>
                          <a:latin typeface="Arial" panose="020B0604020202020204" pitchFamily="34" charset="0"/>
                        </a:rPr>
                        <a:t>Turnaround Attendance Specialist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992860"/>
                  </a:ext>
                </a:extLst>
              </a:tr>
              <a:tr h="83744">
                <a:tc>
                  <a:txBody>
                    <a:bodyPr/>
                    <a:lstStyle/>
                    <a:p>
                      <a:pPr algn="l" fontAlgn="b"/>
                      <a:r>
                        <a:rPr lang="en-US" sz="300" b="0" i="0" u="none" strike="noStrike">
                          <a:effectLst/>
                          <a:latin typeface="Arial" panose="020B0604020202020204" pitchFamily="34" charset="0"/>
                        </a:rPr>
                        <a:t>Turnaround Attendance Specialist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916943"/>
                  </a:ext>
                </a:extLst>
              </a:tr>
              <a:tr h="83744">
                <a:tc>
                  <a:txBody>
                    <a:bodyPr/>
                    <a:lstStyle/>
                    <a:p>
                      <a:pPr algn="l" fontAlgn="b"/>
                      <a:r>
                        <a:rPr lang="en-US" sz="300" b="0" i="0" u="none" strike="noStrike">
                          <a:effectLst/>
                          <a:latin typeface="Arial" panose="020B0604020202020204" pitchFamily="34" charset="0"/>
                        </a:rPr>
                        <a:t>Turnaround Behavior Specialist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$132,301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138896"/>
                  </a:ext>
                </a:extLst>
              </a:tr>
              <a:tr h="83744">
                <a:tc>
                  <a:txBody>
                    <a:bodyPr/>
                    <a:lstStyle/>
                    <a:p>
                      <a:pPr algn="l" fontAlgn="b"/>
                      <a:r>
                        <a:rPr lang="en-US" sz="300" b="0" i="0" u="none" strike="noStrike">
                          <a:effectLst/>
                          <a:latin typeface="Arial" panose="020B0604020202020204" pitchFamily="34" charset="0"/>
                        </a:rPr>
                        <a:t>Turnaround Behavior Specialist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854197"/>
                  </a:ext>
                </a:extLst>
              </a:tr>
              <a:tr h="83744">
                <a:tc>
                  <a:txBody>
                    <a:bodyPr/>
                    <a:lstStyle/>
                    <a:p>
                      <a:pPr algn="l" fontAlgn="b"/>
                      <a:r>
                        <a:rPr lang="en-US" sz="300" b="0" i="0" u="none" strike="noStrike">
                          <a:effectLst/>
                          <a:latin typeface="Arial" panose="020B0604020202020204" pitchFamily="34" charset="0"/>
                        </a:rPr>
                        <a:t>Turnaround Board Certified Behavior Analyst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3574500"/>
                  </a:ext>
                </a:extLst>
              </a:tr>
              <a:tr h="83744">
                <a:tc>
                  <a:txBody>
                    <a:bodyPr/>
                    <a:lstStyle/>
                    <a:p>
                      <a:pPr algn="l" fontAlgn="b"/>
                      <a:r>
                        <a:rPr lang="en-US" sz="300" b="0" i="0" u="none" strike="noStrike">
                          <a:effectLst/>
                          <a:latin typeface="Arial" panose="020B0604020202020204" pitchFamily="34" charset="0"/>
                        </a:rPr>
                        <a:t>Turnaround Clinical Therapist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$141,098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3099972"/>
                  </a:ext>
                </a:extLst>
              </a:tr>
              <a:tr h="83744">
                <a:tc>
                  <a:txBody>
                    <a:bodyPr/>
                    <a:lstStyle/>
                    <a:p>
                      <a:pPr algn="l" fontAlgn="b"/>
                      <a:r>
                        <a:rPr lang="en-US" sz="300" b="0" i="0" u="none" strike="noStrike">
                          <a:effectLst/>
                          <a:latin typeface="Arial" panose="020B0604020202020204" pitchFamily="34" charset="0"/>
                        </a:rPr>
                        <a:t>Turnaround Counselor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1720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$155,890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2309669"/>
                  </a:ext>
                </a:extLst>
              </a:tr>
              <a:tr h="83744">
                <a:tc>
                  <a:txBody>
                    <a:bodyPr/>
                    <a:lstStyle/>
                    <a:p>
                      <a:pPr algn="l" fontAlgn="b"/>
                      <a:r>
                        <a:rPr lang="en-US" sz="300" b="0" i="0" u="none" strike="noStrike">
                          <a:effectLst/>
                          <a:latin typeface="Arial" panose="020B0604020202020204" pitchFamily="34" charset="0"/>
                        </a:rPr>
                        <a:t>Turnaround Master Teacher Leader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$140,656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721744"/>
                  </a:ext>
                </a:extLst>
              </a:tr>
              <a:tr h="83744">
                <a:tc>
                  <a:txBody>
                    <a:bodyPr/>
                    <a:lstStyle/>
                    <a:p>
                      <a:pPr algn="l" fontAlgn="b"/>
                      <a:r>
                        <a:rPr lang="en-US" sz="300" b="0" i="0" u="none" strike="noStrike">
                          <a:effectLst/>
                          <a:latin typeface="Arial" panose="020B0604020202020204" pitchFamily="34" charset="0"/>
                        </a:rPr>
                        <a:t>Turnaround Social Worker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$142,858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4209589"/>
                  </a:ext>
                </a:extLst>
              </a:tr>
              <a:tr h="83744">
                <a:tc>
                  <a:txBody>
                    <a:bodyPr/>
                    <a:lstStyle/>
                    <a:p>
                      <a:pPr algn="l" fontAlgn="b"/>
                      <a:r>
                        <a:rPr lang="en-US" sz="300" b="0" i="0" u="none" strike="noStrike">
                          <a:effectLst/>
                          <a:latin typeface="Arial" panose="020B0604020202020204" pitchFamily="34" charset="0"/>
                        </a:rPr>
                        <a:t>Turnaround Specialist - Math</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9200863"/>
                  </a:ext>
                </a:extLst>
              </a:tr>
              <a:tr h="83744">
                <a:tc>
                  <a:txBody>
                    <a:bodyPr/>
                    <a:lstStyle/>
                    <a:p>
                      <a:pPr algn="l" fontAlgn="b"/>
                      <a:r>
                        <a:rPr lang="en-US" sz="300" b="0" i="0" u="none" strike="noStrike">
                          <a:effectLst/>
                          <a:latin typeface="Arial" panose="020B0604020202020204" pitchFamily="34" charset="0"/>
                        </a:rPr>
                        <a:t>Turnaround Specialist - Math</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0181405"/>
                  </a:ext>
                </a:extLst>
              </a:tr>
              <a:tr h="83744">
                <a:tc>
                  <a:txBody>
                    <a:bodyPr/>
                    <a:lstStyle/>
                    <a:p>
                      <a:pPr algn="l" fontAlgn="b"/>
                      <a:r>
                        <a:rPr lang="en-US" sz="300" b="0" i="0" u="none" strike="noStrike">
                          <a:effectLst/>
                          <a:latin typeface="Arial" panose="020B0604020202020204" pitchFamily="34" charset="0"/>
                        </a:rPr>
                        <a:t>Turnaround Specialist - Reading</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530212"/>
                  </a:ext>
                </a:extLst>
              </a:tr>
              <a:tr h="83744">
                <a:tc>
                  <a:txBody>
                    <a:bodyPr/>
                    <a:lstStyle/>
                    <a:p>
                      <a:pPr algn="l" fontAlgn="b"/>
                      <a:r>
                        <a:rPr lang="en-US" sz="300" b="0" i="0" u="none" strike="noStrike">
                          <a:effectLst/>
                          <a:latin typeface="Arial" panose="020B0604020202020204" pitchFamily="34" charset="0"/>
                        </a:rPr>
                        <a:t>Turnaround Specialist - Reading</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150162325691210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$147,559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177531"/>
                  </a:ext>
                </a:extLst>
              </a:tr>
              <a:tr h="83744">
                <a:tc>
                  <a:txBody>
                    <a:bodyPr/>
                    <a:lstStyle/>
                    <a:p>
                      <a:pPr algn="l" fontAlgn="b"/>
                      <a:r>
                        <a:rPr lang="en-US" sz="300" b="0" i="0" u="none" strike="noStrike">
                          <a:effectLst/>
                          <a:latin typeface="Arial" panose="020B0604020202020204" pitchFamily="34" charset="0"/>
                        </a:rPr>
                        <a:t>Turnaround Reading (K-5)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1657610"/>
                  </a:ext>
                </a:extLst>
              </a:tr>
              <a:tr h="83744">
                <a:tc>
                  <a:txBody>
                    <a:bodyPr/>
                    <a:lstStyle/>
                    <a:p>
                      <a:pPr algn="l" fontAlgn="b"/>
                      <a:r>
                        <a:rPr lang="en-US" sz="300" b="0" i="0" u="none" strike="noStrike">
                          <a:effectLst/>
                          <a:latin typeface="Arial" panose="020B0604020202020204" pitchFamily="34" charset="0"/>
                        </a:rPr>
                        <a:t>Turnaround Math (K-5)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6314469"/>
                  </a:ext>
                </a:extLst>
              </a:tr>
              <a:tr h="83744">
                <a:tc>
                  <a:txBody>
                    <a:bodyPr/>
                    <a:lstStyle/>
                    <a:p>
                      <a:pPr algn="l" fontAlgn="b"/>
                      <a:r>
                        <a:rPr lang="en-US" sz="300" b="0" i="0" u="none" strike="noStrike">
                          <a:effectLst/>
                          <a:latin typeface="Arial" panose="020B0604020202020204" pitchFamily="34" charset="0"/>
                        </a:rPr>
                        <a:t>Turnaround Science (K-5)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$127,556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317962"/>
                  </a:ext>
                </a:extLst>
              </a:tr>
              <a:tr h="83744">
                <a:tc>
                  <a:txBody>
                    <a:bodyPr/>
                    <a:lstStyle/>
                    <a:p>
                      <a:pPr algn="l" fontAlgn="b"/>
                      <a:r>
                        <a:rPr lang="en-US" sz="300" b="0" i="0" u="none" strike="noStrike">
                          <a:effectLst/>
                          <a:latin typeface="Arial" panose="020B0604020202020204" pitchFamily="34" charset="0"/>
                        </a:rPr>
                        <a:t>Turnaround Special Ed Interrelated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150162225691021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$127,089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1286011"/>
                  </a:ext>
                </a:extLst>
              </a:tr>
              <a:tr h="83744">
                <a:tc>
                  <a:txBody>
                    <a:bodyPr/>
                    <a:lstStyle/>
                    <a:p>
                      <a:pPr algn="l" fontAlgn="b"/>
                      <a:r>
                        <a:rPr lang="en-US" sz="300" b="0" i="0" u="none" strike="noStrike">
                          <a:effectLst/>
                          <a:latin typeface="Arial" panose="020B0604020202020204" pitchFamily="34" charset="0"/>
                        </a:rPr>
                        <a:t>Turnaround Special Ed Lead Teacher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$154,636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253324"/>
                  </a:ext>
                </a:extLst>
              </a:tr>
              <a:tr h="83744">
                <a:tc>
                  <a:txBody>
                    <a:bodyPr/>
                    <a:lstStyle/>
                    <a:p>
                      <a:pPr algn="l" fontAlgn="b"/>
                      <a:r>
                        <a:rPr lang="en-US" sz="300" b="0" i="0" u="none" strike="noStrike">
                          <a:effectLst/>
                          <a:latin typeface="Arial" panose="020B0604020202020204" pitchFamily="34" charset="0"/>
                        </a:rPr>
                        <a:t>Turnaround Special Ed Paraprofessional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1400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525987"/>
                  </a:ext>
                </a:extLst>
              </a:tr>
              <a:tr h="83744">
                <a:tc>
                  <a:txBody>
                    <a:bodyPr/>
                    <a:lstStyle/>
                    <a:p>
                      <a:pPr algn="l" fontAlgn="b"/>
                      <a:r>
                        <a:rPr lang="en-US" sz="300" b="0" i="0" u="none" strike="noStrike">
                          <a:effectLst/>
                          <a:latin typeface="Arial" panose="020B0604020202020204" pitchFamily="34" charset="0"/>
                        </a:rPr>
                        <a:t>Turnaround Paraprofessional</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1400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8166129"/>
                  </a:ext>
                </a:extLst>
              </a:tr>
              <a:tr h="83744">
                <a:tc>
                  <a:txBody>
                    <a:bodyPr/>
                    <a:lstStyle/>
                    <a:p>
                      <a:pPr algn="l" fontAlgn="b"/>
                      <a:r>
                        <a:rPr lang="en-US" sz="300" b="0" i="0" u="none" strike="noStrike">
                          <a:effectLst/>
                          <a:latin typeface="Arial" panose="020B0604020202020204" pitchFamily="34" charset="0"/>
                        </a:rPr>
                        <a:t>Turnaround Instructional Coach (202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$149,395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324463"/>
                  </a:ext>
                </a:extLst>
              </a:tr>
              <a:tr h="83744">
                <a:tc>
                  <a:txBody>
                    <a:bodyPr/>
                    <a:lstStyle/>
                    <a:p>
                      <a:pPr algn="l" fontAlgn="b"/>
                      <a:r>
                        <a:rPr lang="en-US" sz="300" b="0" i="0" u="none" strike="noStrike">
                          <a:effectLst/>
                          <a:latin typeface="Arial" panose="020B0604020202020204" pitchFamily="34" charset="0"/>
                        </a:rPr>
                        <a:t>Turnaround Instructional Coach (211 days)</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150161825691210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2210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$156,932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9456953"/>
                  </a:ext>
                </a:extLst>
              </a:tr>
              <a:tr h="83744">
                <a:tc>
                  <a:txBody>
                    <a:bodyPr/>
                    <a:lstStyle/>
                    <a:p>
                      <a:pPr algn="l" fontAlgn="b"/>
                      <a:r>
                        <a:rPr lang="en-US" sz="300" b="0" i="0" u="none" strike="noStrike">
                          <a:effectLst/>
                          <a:latin typeface="Arial" panose="020B0604020202020204" pitchFamily="34" charset="0"/>
                        </a:rPr>
                        <a:t>Instructional Technology Specialist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100164625691021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1610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$142,790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976758"/>
                  </a:ext>
                </a:extLst>
              </a:tr>
              <a:tr h="83744">
                <a:tc>
                  <a:txBody>
                    <a:bodyPr/>
                    <a:lstStyle/>
                    <a:p>
                      <a:pPr algn="l" fontAlgn="b"/>
                      <a:r>
                        <a:rPr lang="en-US" sz="300" b="0" i="0" u="none" strike="noStrike">
                          <a:effectLst/>
                          <a:latin typeface="Arial" panose="020B0604020202020204" pitchFamily="34" charset="0"/>
                        </a:rPr>
                        <a:t>Instructional Technology Specialist ETS 231 Day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100164625691021</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1610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$142,790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297222"/>
                  </a:ext>
                </a:extLst>
              </a:tr>
              <a:tr h="83744">
                <a:tc>
                  <a:txBody>
                    <a:bodyPr/>
                    <a:lstStyle/>
                    <a:p>
                      <a:pPr algn="l" fontAlgn="b"/>
                      <a:r>
                        <a:rPr lang="en-US" sz="300" b="0" i="0" u="none" strike="noStrike">
                          <a:effectLst/>
                          <a:latin typeface="Arial" panose="020B0604020202020204" pitchFamily="34" charset="0"/>
                        </a:rPr>
                        <a:t>Custodian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100670125699990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1860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2.00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$62,666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2.00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$125,333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8542059"/>
                  </a:ext>
                </a:extLst>
              </a:tr>
              <a:tr h="83744">
                <a:tc>
                  <a:txBody>
                    <a:bodyPr/>
                    <a:lstStyle/>
                    <a:p>
                      <a:pPr algn="l" fontAlgn="b"/>
                      <a:r>
                        <a:rPr lang="en-US" sz="300" b="0" i="0" u="none" strike="noStrike">
                          <a:effectLst/>
                          <a:latin typeface="Arial" panose="020B0604020202020204" pitchFamily="34" charset="0"/>
                        </a:rPr>
                        <a:t>Operations Manager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100670725699990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1860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$94,902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2291688"/>
                  </a:ext>
                </a:extLst>
              </a:tr>
              <a:tr h="83744">
                <a:tc>
                  <a:txBody>
                    <a:bodyPr/>
                    <a:lstStyle/>
                    <a:p>
                      <a:pPr algn="l" fontAlgn="b"/>
                      <a:r>
                        <a:rPr lang="en-US" sz="300" b="0" i="0" u="none" strike="noStrike">
                          <a:effectLst/>
                          <a:latin typeface="Arial" panose="020B0604020202020204" pitchFamily="34" charset="0"/>
                        </a:rPr>
                        <a:t>Psychologist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100150925699990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0.25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$150,823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0.25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0.20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(0.05)</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$37,706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0550215"/>
                  </a:ext>
                </a:extLst>
              </a:tr>
              <a:tr h="83744">
                <a:tc>
                  <a:txBody>
                    <a:bodyPr/>
                    <a:lstStyle/>
                    <a:p>
                      <a:pPr algn="l" fontAlgn="b"/>
                      <a:r>
                        <a:rPr lang="en-US" sz="300" b="0" i="0" u="none" strike="noStrike">
                          <a:solidFill>
                            <a:srgbClr val="000000"/>
                          </a:solidFill>
                          <a:effectLst/>
                          <a:latin typeface="Arial" panose="020B0604020202020204" pitchFamily="34" charset="0"/>
                        </a:rPr>
                        <a:t>Lead Psychologist</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100150925699990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$176,736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8598182"/>
                  </a:ext>
                </a:extLst>
              </a:tr>
              <a:tr h="83744">
                <a:tc>
                  <a:txBody>
                    <a:bodyPr/>
                    <a:lstStyle/>
                    <a:p>
                      <a:pPr algn="l" fontAlgn="b"/>
                      <a:r>
                        <a:rPr lang="en-US" sz="300" b="0" i="0" u="none" strike="noStrike">
                          <a:solidFill>
                            <a:srgbClr val="000000"/>
                          </a:solidFill>
                          <a:effectLst/>
                          <a:latin typeface="Arial" panose="020B0604020202020204" pitchFamily="34" charset="0"/>
                        </a:rPr>
                        <a:t>Psychology Intern</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100150925699990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1740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$56,548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0395246"/>
                  </a:ext>
                </a:extLst>
              </a:tr>
              <a:tr h="83744">
                <a:tc>
                  <a:txBody>
                    <a:bodyPr/>
                    <a:lstStyle/>
                    <a:p>
                      <a:pPr algn="l" fontAlgn="b"/>
                      <a:r>
                        <a:rPr lang="en-US" sz="300" b="0" i="0" u="none" strike="noStrike">
                          <a:effectLst/>
                          <a:latin typeface="Arial" panose="020B0604020202020204" pitchFamily="34" charset="0"/>
                        </a:rPr>
                        <a:t>School Resource Officer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100652125699990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1810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$110,937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 $110,937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549968"/>
                  </a:ext>
                </a:extLst>
              </a:tr>
              <a:tr h="83744">
                <a:tc>
                  <a:txBody>
                    <a:bodyPr/>
                    <a:lstStyle/>
                    <a:p>
                      <a:pPr algn="l" fontAlgn="b"/>
                      <a:r>
                        <a:rPr lang="en-US" sz="300" b="0" i="0" u="none" strike="noStrike">
                          <a:effectLst/>
                          <a:latin typeface="Arial" panose="020B0604020202020204" pitchFamily="34" charset="0"/>
                        </a:rPr>
                        <a:t>Site Manager</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300" b="0" i="0" u="none" strike="noStrike">
                          <a:effectLst/>
                          <a:latin typeface="Arial" panose="020B0604020202020204" pitchFamily="34" charset="0"/>
                        </a:rPr>
                        <a:t>100670725699990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1900</a:t>
                      </a:r>
                    </a:p>
                  </a:txBody>
                  <a:tcPr marL="2780" marR="2780" marT="2780" marB="13346"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1.00 </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$78,761 </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300" b="0" i="0" u="none" strike="noStrike">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0.50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(0.50)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300" b="0" i="0" u="none" strike="noStrike">
                          <a:effectLst/>
                          <a:latin typeface="Arial" panose="020B0604020202020204" pitchFamily="34" charset="0"/>
                        </a:rPr>
                        <a:t>$78,761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4665702"/>
                  </a:ext>
                </a:extLst>
              </a:tr>
              <a:tr h="83744">
                <a:tc>
                  <a:txBody>
                    <a:bodyPr/>
                    <a:lstStyle/>
                    <a:p>
                      <a:pPr algn="l" fontAlgn="b"/>
                      <a:r>
                        <a:rPr lang="en-US" sz="300" b="0" i="0" u="none" strike="noStrike">
                          <a:effectLst/>
                          <a:latin typeface="Arial" panose="020B0604020202020204" pitchFamily="34" charset="0"/>
                        </a:rPr>
                        <a:t>Non Instructional Aide Security</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100237325691670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2660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1830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300" b="0" i="0" u="none" strike="noStrike">
                          <a:effectLst/>
                          <a:latin typeface="Arial" panose="020B0604020202020204" pitchFamily="34" charset="0"/>
                        </a:rPr>
                        <a:t>$56,115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1.00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108082"/>
                  </a:ext>
                </a:extLst>
              </a:tr>
              <a:tr h="83744">
                <a:tc>
                  <a:txBody>
                    <a:bodyPr/>
                    <a:lstStyle/>
                    <a:p>
                      <a:pPr algn="l" fontAlgn="b"/>
                      <a:r>
                        <a:rPr lang="en-US" sz="300" b="0" i="0" u="none" strike="noStrike">
                          <a:effectLst/>
                          <a:latin typeface="Arial" panose="020B0604020202020204" pitchFamily="34" charset="0"/>
                        </a:rPr>
                        <a:t>Residency Officer</a:t>
                      </a:r>
                    </a:p>
                  </a:txBody>
                  <a:tcPr marL="2780" marR="2780" marT="2780" marB="133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150169325699990</a:t>
                      </a:r>
                    </a:p>
                  </a:txBody>
                  <a:tcPr marL="2780" marR="2780" marT="2780" marB="13346"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2100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effectLst/>
                          <a:latin typeface="Arial" panose="020B0604020202020204" pitchFamily="34" charset="0"/>
                        </a:rPr>
                        <a:t>1910</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a:noFill/>
                    </a:lnT>
                    <a:lnB>
                      <a:noFill/>
                    </a:lnB>
                    <a:pattFill prst="upDiag">
                      <a:fgClr>
                        <a:srgbClr val="8EA9DB"/>
                      </a:fgClr>
                      <a:bgClr>
                        <a:srgbClr val="FFFFFF"/>
                      </a:bgClr>
                    </a:pattFill>
                  </a:tcPr>
                </a:tc>
                <a:tc>
                  <a:txBody>
                    <a:bodyPr/>
                    <a:lstStyle/>
                    <a:p>
                      <a:pPr algn="r" fontAlgn="b"/>
                      <a:r>
                        <a:rPr lang="en-US" sz="300" b="0" i="0" u="none" strike="noStrike">
                          <a:effectLst/>
                          <a:latin typeface="Arial" panose="020B0604020202020204" pitchFamily="34" charset="0"/>
                        </a:rPr>
                        <a:t>$98,343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300" b="0" i="0" u="none" strike="noStrike">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300" b="0" i="0" u="none" strike="noStrike">
                          <a:solidFill>
                            <a:srgbClr val="000000"/>
                          </a:solidFill>
                          <a:effectLst/>
                          <a:latin typeface="Arial" panose="020B0604020202020204" pitchFamily="34" charset="0"/>
                        </a:rPr>
                        <a:t> -   </a:t>
                      </a: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300" b="0" i="0" u="none" strike="noStrike" dirty="0">
                        <a:effectLst/>
                        <a:latin typeface="Arial" panose="020B0604020202020204" pitchFamily="34" charset="0"/>
                      </a:endParaRPr>
                    </a:p>
                  </a:txBody>
                  <a:tcPr marL="2780" marR="2780" marT="2780" marB="13346"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980535"/>
                  </a:ext>
                </a:extLst>
              </a:tr>
            </a:tbl>
          </a:graphicData>
        </a:graphic>
      </p:graphicFrame>
    </p:spTree>
    <p:extLst>
      <p:ext uri="{BB962C8B-B14F-4D97-AF65-F5344CB8AC3E}">
        <p14:creationId xmlns:p14="http://schemas.microsoft.com/office/powerpoint/2010/main" val="3652642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9" name="TextBox 8">
            <a:extLst>
              <a:ext uri="{FF2B5EF4-FFF2-40B4-BE49-F238E27FC236}">
                <a16:creationId xmlns:a16="http://schemas.microsoft.com/office/drawing/2014/main" id="{0069C2F9-7FEA-8CE4-7C78-C89633F920A2}"/>
              </a:ext>
            </a:extLst>
          </p:cNvPr>
          <p:cNvSpPr txBox="1"/>
          <p:nvPr/>
        </p:nvSpPr>
        <p:spPr>
          <a:xfrm>
            <a:off x="7018195" y="1155979"/>
            <a:ext cx="4596599" cy="543225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Aptos" panose="020B0004020202020204" pitchFamily="34" charset="0"/>
              </a:rPr>
              <a:t>The </a:t>
            </a:r>
            <a:r>
              <a:rPr kumimoji="0" lang="en-US" sz="1800" b="1" i="0" u="sng" strike="noStrike" kern="1200" cap="none" spc="0" normalizeH="0" baseline="0" noProof="0">
                <a:ln>
                  <a:noFill/>
                </a:ln>
                <a:solidFill>
                  <a:prstClr val="black"/>
                </a:solidFill>
                <a:effectLst/>
                <a:uLnTx/>
                <a:uFillTx/>
                <a:latin typeface="Calibri"/>
                <a:ea typeface="Times New Roman" panose="02020603050405020304" pitchFamily="18" charset="0"/>
                <a:cs typeface="Aptos" panose="020B0004020202020204" pitchFamily="34" charset="0"/>
              </a:rPr>
              <a:t>Non-Staffing Tab</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marR="0" lvl="0" indent="-285750" algn="l" defTabSz="914400" rtl="0" eaLnBrk="1" fontAlgn="auto" latinLnBrk="0" hangingPunct="1">
              <a:lnSpc>
                <a:spcPct val="100000"/>
              </a:lnSpc>
              <a:spcBef>
                <a:spcPts val="0"/>
              </a:spcBef>
              <a:spcAft>
                <a:spcPts val="600"/>
              </a:spcAft>
              <a:buClr>
                <a:srgbClr val="D47B22"/>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Aptos" panose="020B0004020202020204" pitchFamily="34" charset="0"/>
              </a:rPr>
              <a:t> </a:t>
            </a:r>
            <a:r>
              <a:rPr kumimoji="0" lang="en-US" sz="1800" b="1" i="0" u="sng" strike="noStrike" kern="1200" cap="none" spc="0" normalizeH="0" baseline="0" noProof="0">
                <a:ln>
                  <a:noFill/>
                </a:ln>
                <a:solidFill>
                  <a:srgbClr val="D47B22"/>
                </a:solidFill>
                <a:effectLst/>
                <a:uLnTx/>
                <a:uFillTx/>
                <a:latin typeface="Calibri"/>
                <a:ea typeface="Times New Roman" panose="02020603050405020304" pitchFamily="18" charset="0"/>
                <a:cs typeface="Aptos" panose="020B0004020202020204" pitchFamily="34" charset="0"/>
              </a:rPr>
              <a:t>Recommended—</a:t>
            </a:r>
            <a:r>
              <a:rPr kumimoji="0" lang="en-US"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Sabon Next LT"/>
              </a:rPr>
              <a:t>District’s recommended amount to spend on the line item. </a:t>
            </a: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1800" b="1" i="0" u="sng" strike="noStrike" kern="1200" cap="none" spc="0" normalizeH="0" baseline="0" noProof="0">
                <a:ln>
                  <a:noFill/>
                </a:ln>
                <a:solidFill>
                  <a:srgbClr val="D47B22"/>
                </a:solidFill>
                <a:effectLst/>
                <a:uLnTx/>
                <a:uFillTx/>
                <a:latin typeface="Calibri"/>
                <a:ea typeface="Times New Roman" panose="02020603050405020304" pitchFamily="18" charset="0"/>
                <a:cs typeface="Sabon Next LT"/>
              </a:rPr>
              <a:t>Allocation</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Sabon Next LT"/>
              </a:rPr>
              <a:t> – This shows how much money has been allocated towards the line item.</a:t>
            </a:r>
            <a:endParaRPr kumimoji="0" lang="en-US"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Sabon Next LT"/>
            </a:endParaRP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1800" b="1" i="0" u="sng" strike="noStrike" kern="1200" cap="none" spc="0" normalizeH="0" baseline="0" noProof="0">
                <a:ln>
                  <a:noFill/>
                </a:ln>
                <a:solidFill>
                  <a:srgbClr val="D47B22"/>
                </a:solidFill>
                <a:effectLst/>
                <a:uLnTx/>
                <a:uFillTx/>
                <a:latin typeface="Calibri"/>
                <a:ea typeface="Times New Roman" panose="02020603050405020304" pitchFamily="18" charset="0"/>
                <a:cs typeface="Sabon Next LT"/>
              </a:rPr>
              <a:t>Difference</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Sabon Next LT"/>
              </a:rPr>
              <a:t>—This shows the difference between the recommended amount and the allocation.</a:t>
            </a:r>
            <a:endParaRPr kumimoji="0" lang="en-US" sz="1800" b="0" i="0" u="none" strike="noStrike" kern="1200" cap="none" spc="0" normalizeH="0" baseline="0" noProof="0">
              <a:ln>
                <a:noFill/>
              </a:ln>
              <a:solidFill>
                <a:srgbClr val="000000"/>
              </a:solidFill>
              <a:effectLst/>
              <a:uLnTx/>
              <a:uFillTx/>
              <a:latin typeface="Times New Roman"/>
              <a:ea typeface="Calibri"/>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US" sz="1800" b="1" i="0" u="sng" strike="noStrike" kern="1200" cap="none" spc="0" normalizeH="0" baseline="0" noProof="0">
                <a:ln>
                  <a:noFill/>
                </a:ln>
                <a:solidFill>
                  <a:srgbClr val="D47B22"/>
                </a:solidFill>
                <a:effectLst/>
                <a:uLnTx/>
                <a:uFillTx/>
                <a:latin typeface="Calibri"/>
                <a:ea typeface="Times New Roman" panose="02020603050405020304" pitchFamily="18" charset="0"/>
                <a:cs typeface="Sabon Next LT"/>
              </a:rPr>
              <a:t>Notes:</a:t>
            </a:r>
            <a:r>
              <a:rPr kumimoji="0" lang="en-US" sz="1800" b="0" i="0" u="none" strike="noStrike" kern="1200" cap="none" spc="0" normalizeH="0" baseline="0" noProof="0">
                <a:ln>
                  <a:noFill/>
                </a:ln>
                <a:solidFill>
                  <a:prstClr val="black"/>
                </a:solidFill>
                <a:effectLst/>
                <a:uLnTx/>
                <a:uFillTx/>
                <a:latin typeface="Calibri"/>
                <a:ea typeface="Times New Roman" panose="02020603050405020304" pitchFamily="18" charset="0"/>
                <a:cs typeface="Sabon Next LT"/>
              </a:rPr>
              <a:t> The principal must provide comments if there is a difference in what is Recommended and what is Allocated. </a:t>
            </a:r>
            <a:r>
              <a:rPr kumimoji="0" lang="en-US" sz="1800" b="0" i="0" u="sng" strike="noStrike" kern="1200" cap="none" spc="0" normalizeH="0" baseline="0" noProof="0">
                <a:ln>
                  <a:noFill/>
                </a:ln>
                <a:solidFill>
                  <a:prstClr val="black"/>
                </a:solidFill>
                <a:effectLst/>
                <a:uLnTx/>
                <a:uFillTx/>
                <a:latin typeface="Calibri"/>
                <a:ea typeface="Times New Roman" panose="02020603050405020304" pitchFamily="18" charset="0"/>
                <a:cs typeface="Sabon Next LT"/>
              </a:rPr>
              <a:t>Principals and GO Teams will discuss the rationale for the notes section. </a:t>
            </a:r>
            <a:endParaRPr kumimoji="0" lang="en-US" sz="1800" b="0" i="0" u="sng" strike="noStrike" kern="1200" cap="none" spc="0" normalizeH="0" baseline="0" noProof="0">
              <a:ln>
                <a:noFill/>
              </a:ln>
              <a:solidFill>
                <a:prstClr val="black"/>
              </a:solidFill>
              <a:effectLst/>
              <a:uLnTx/>
              <a:uFillTx/>
              <a:latin typeface="Times New Roman"/>
              <a:ea typeface="Calibri"/>
              <a:cs typeface="Sabon Next 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3"/>
          </p:nvPr>
        </p:nvSpPr>
        <p:spPr>
          <a:xfrm>
            <a:off x="9936480" y="6479725"/>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Tenorite"/>
                <a:ea typeface="+mn-ea"/>
                <a:cs typeface="+mn-cs"/>
              </a:rPr>
              <a:t>FY26 Budget Allocation</a:t>
            </a:r>
          </a:p>
        </p:txBody>
      </p:sp>
      <p:graphicFrame>
        <p:nvGraphicFramePr>
          <p:cNvPr id="3" name="Table 2">
            <a:extLst>
              <a:ext uri="{FF2B5EF4-FFF2-40B4-BE49-F238E27FC236}">
                <a16:creationId xmlns:a16="http://schemas.microsoft.com/office/drawing/2014/main" id="{B6793211-9D1E-2EA2-DBA5-75BD99272BEB}"/>
              </a:ext>
            </a:extLst>
          </p:cNvPr>
          <p:cNvGraphicFramePr>
            <a:graphicFrameLocks noGrp="1"/>
          </p:cNvGraphicFramePr>
          <p:nvPr/>
        </p:nvGraphicFramePr>
        <p:xfrm>
          <a:off x="805428" y="977774"/>
          <a:ext cx="5727707" cy="5359677"/>
        </p:xfrm>
        <a:graphic>
          <a:graphicData uri="http://schemas.openxmlformats.org/drawingml/2006/table">
            <a:tbl>
              <a:tblPr/>
              <a:tblGrid>
                <a:gridCol w="965816">
                  <a:extLst>
                    <a:ext uri="{9D8B030D-6E8A-4147-A177-3AD203B41FA5}">
                      <a16:colId xmlns:a16="http://schemas.microsoft.com/office/drawing/2014/main" val="3686736648"/>
                    </a:ext>
                  </a:extLst>
                </a:gridCol>
                <a:gridCol w="419919">
                  <a:extLst>
                    <a:ext uri="{9D8B030D-6E8A-4147-A177-3AD203B41FA5}">
                      <a16:colId xmlns:a16="http://schemas.microsoft.com/office/drawing/2014/main" val="1789699852"/>
                    </a:ext>
                  </a:extLst>
                </a:gridCol>
                <a:gridCol w="377928">
                  <a:extLst>
                    <a:ext uri="{9D8B030D-6E8A-4147-A177-3AD203B41FA5}">
                      <a16:colId xmlns:a16="http://schemas.microsoft.com/office/drawing/2014/main" val="3889604147"/>
                    </a:ext>
                  </a:extLst>
                </a:gridCol>
                <a:gridCol w="2032412">
                  <a:extLst>
                    <a:ext uri="{9D8B030D-6E8A-4147-A177-3AD203B41FA5}">
                      <a16:colId xmlns:a16="http://schemas.microsoft.com/office/drawing/2014/main" val="640326552"/>
                    </a:ext>
                  </a:extLst>
                </a:gridCol>
                <a:gridCol w="671872">
                  <a:extLst>
                    <a:ext uri="{9D8B030D-6E8A-4147-A177-3AD203B41FA5}">
                      <a16:colId xmlns:a16="http://schemas.microsoft.com/office/drawing/2014/main" val="4131821126"/>
                    </a:ext>
                  </a:extLst>
                </a:gridCol>
                <a:gridCol w="629880">
                  <a:extLst>
                    <a:ext uri="{9D8B030D-6E8A-4147-A177-3AD203B41FA5}">
                      <a16:colId xmlns:a16="http://schemas.microsoft.com/office/drawing/2014/main" val="3528429753"/>
                    </a:ext>
                  </a:extLst>
                </a:gridCol>
                <a:gridCol w="629880">
                  <a:extLst>
                    <a:ext uri="{9D8B030D-6E8A-4147-A177-3AD203B41FA5}">
                      <a16:colId xmlns:a16="http://schemas.microsoft.com/office/drawing/2014/main" val="3019934404"/>
                    </a:ext>
                  </a:extLst>
                </a:gridCol>
              </a:tblGrid>
              <a:tr h="170700">
                <a:tc>
                  <a:txBody>
                    <a:bodyPr/>
                    <a:lstStyle/>
                    <a:p>
                      <a:pPr algn="ctr" fontAlgn="ctr"/>
                      <a:r>
                        <a:rPr lang="en-US" sz="700" b="1" i="0" u="none" strike="noStrike">
                          <a:solidFill>
                            <a:srgbClr val="FFFFFF"/>
                          </a:solidFill>
                          <a:effectLst/>
                          <a:latin typeface="Arial" panose="020B0604020202020204" pitchFamily="34" charset="0"/>
                        </a:rPr>
                        <a:t>Accounting Unit</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600" b="1" i="0" u="none" strike="noStrike">
                          <a:solidFill>
                            <a:srgbClr val="FFFFFF"/>
                          </a:solidFill>
                          <a:effectLst/>
                          <a:latin typeface="Arial" panose="020B0604020202020204" pitchFamily="34" charset="0"/>
                        </a:rPr>
                        <a:t>Acct</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600" b="1" i="0" u="none" strike="noStrike">
                          <a:solidFill>
                            <a:srgbClr val="FFFFFF"/>
                          </a:solidFill>
                          <a:effectLst/>
                          <a:latin typeface="Arial" panose="020B0604020202020204" pitchFamily="34" charset="0"/>
                        </a:rPr>
                        <a:t>SubAcct</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Description </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Rec.</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Allocation</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700" b="1" i="0" u="none" strike="noStrike">
                          <a:solidFill>
                            <a:srgbClr val="FFFFFF"/>
                          </a:solidFill>
                          <a:effectLst/>
                          <a:latin typeface="Arial" panose="020B0604020202020204" pitchFamily="34" charset="0"/>
                        </a:rPr>
                        <a:t>Diff</a:t>
                      </a: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991401518"/>
                  </a:ext>
                </a:extLst>
              </a:tr>
              <a:tr h="170700">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endParaRPr lang="en-US" sz="700" b="1" i="0" u="none" strike="noStrike">
                        <a:solidFill>
                          <a:srgbClr val="FFFFFF"/>
                        </a:solidFill>
                        <a:effectLst/>
                        <a:latin typeface="Arial" panose="020B0604020202020204" pitchFamily="34" charset="0"/>
                      </a:endParaRPr>
                    </a:p>
                  </a:txBody>
                  <a:tcPr marL="5679" marR="5679" marT="5679" marB="272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1000029802"/>
                  </a:ext>
                </a:extLst>
              </a:tr>
              <a:tr h="152069">
                <a:tc>
                  <a:txBody>
                    <a:bodyPr/>
                    <a:lstStyle/>
                    <a:p>
                      <a:pPr algn="r" fontAlgn="b"/>
                      <a:r>
                        <a:rPr lang="en-US" sz="600" b="0" i="0" u="none" strike="noStrike">
                          <a:effectLst/>
                          <a:latin typeface="Arial" panose="020B0604020202020204" pitchFamily="34" charset="0"/>
                        </a:rPr>
                        <a:t>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9990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Reserve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$66,280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$66,280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281252"/>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1104</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Teacher Stipends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916983"/>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1412</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Secretary Overtime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478355"/>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3000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Contracted Services for Instruction</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7842526"/>
                  </a:ext>
                </a:extLst>
              </a:tr>
              <a:tr h="152069">
                <a:tc>
                  <a:txBody>
                    <a:bodyPr/>
                    <a:lstStyle/>
                    <a:p>
                      <a:pPr algn="r" fontAlgn="b"/>
                      <a:r>
                        <a:rPr lang="en-US" sz="600" b="0" i="0" u="none" strike="noStrike">
                          <a:effectLst/>
                          <a:latin typeface="Arial" panose="020B0604020202020204" pitchFamily="34" charset="0"/>
                        </a:rPr>
                        <a:t> 150110125691210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3000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Contracted Services for Professional Development</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4449139"/>
                  </a:ext>
                </a:extLst>
              </a:tr>
              <a:tr h="152069">
                <a:tc>
                  <a:txBody>
                    <a:bodyPr/>
                    <a:lstStyle/>
                    <a:p>
                      <a:pPr algn="r" fontAlgn="b"/>
                      <a:r>
                        <a:rPr lang="en-US" sz="600" b="0" i="0" u="none" strike="noStrike">
                          <a:effectLst/>
                          <a:latin typeface="Arial" panose="020B0604020202020204" pitchFamily="34" charset="0"/>
                        </a:rPr>
                        <a:t> 150120025691320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2700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5190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Student Transportation-Charter Buses, Breeze Cards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7372127"/>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5300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Postage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7090599"/>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5320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Web-based Subscriptions and Licenses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$21,000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$21,000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570601"/>
                  </a:ext>
                </a:extLst>
              </a:tr>
              <a:tr h="152069">
                <a:tc>
                  <a:txBody>
                    <a:bodyPr/>
                    <a:lstStyle/>
                    <a:p>
                      <a:pPr algn="r" fontAlgn="b"/>
                      <a:r>
                        <a:rPr lang="en-US" sz="600" b="0" i="0" u="none" strike="noStrike">
                          <a:effectLst/>
                          <a:latin typeface="Arial" panose="020B0604020202020204" pitchFamily="34" charset="0"/>
                        </a:rPr>
                        <a:t> 150169725691021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5300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Signature Program Communication/Shipping Fee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3447935"/>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Computer Software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690461"/>
                  </a:ext>
                </a:extLst>
              </a:tr>
              <a:tr h="152069">
                <a:tc>
                  <a:txBody>
                    <a:bodyPr/>
                    <a:lstStyle/>
                    <a:p>
                      <a:pPr algn="r" fontAlgn="b"/>
                      <a:r>
                        <a:rPr lang="en-US" sz="600" b="0" i="0" u="none" strike="noStrike">
                          <a:effectLst/>
                          <a:latin typeface="Arial" panose="020B0604020202020204" pitchFamily="34" charset="0"/>
                        </a:rPr>
                        <a:t> 150120025691210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2213</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Instructional Employee Travel</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8246341"/>
                  </a:ext>
                </a:extLst>
              </a:tr>
              <a:tr h="152069">
                <a:tc>
                  <a:txBody>
                    <a:bodyPr/>
                    <a:lstStyle/>
                    <a:p>
                      <a:pPr algn="r" fontAlgn="b"/>
                      <a:r>
                        <a:rPr lang="en-US" sz="600" b="0" i="0" u="none" strike="noStrike">
                          <a:effectLst/>
                          <a:latin typeface="Arial" panose="020B0604020202020204" pitchFamily="34" charset="0"/>
                        </a:rPr>
                        <a:t> 150110125691211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Administrative Employee Travel</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6507392"/>
                  </a:ext>
                </a:extLst>
              </a:tr>
              <a:tr h="152069">
                <a:tc>
                  <a:txBody>
                    <a:bodyPr/>
                    <a:lstStyle/>
                    <a:p>
                      <a:pPr algn="r" fontAlgn="b"/>
                      <a:r>
                        <a:rPr lang="en-US" sz="600" b="0" i="0" u="none" strike="noStrike">
                          <a:effectLst/>
                          <a:latin typeface="Arial" panose="020B0604020202020204" pitchFamily="34" charset="0"/>
                        </a:rPr>
                        <a:t> 150169725691210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Signature Programming Travel</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2093712"/>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5800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Mileage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3757564"/>
                  </a:ext>
                </a:extLst>
              </a:tr>
              <a:tr h="152069">
                <a:tc>
                  <a:txBody>
                    <a:bodyPr/>
                    <a:lstStyle/>
                    <a:p>
                      <a:pPr algn="r" fontAlgn="b"/>
                      <a:r>
                        <a:rPr lang="en-US" sz="600" b="0" i="0" u="none" strike="noStrike">
                          <a:effectLst/>
                          <a:latin typeface="Arial" panose="020B0604020202020204" pitchFamily="34" charset="0"/>
                        </a:rPr>
                        <a:t> 150120025691320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2700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5950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Student Transportation-APS Buses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9016923"/>
                  </a:ext>
                </a:extLst>
              </a:tr>
              <a:tr h="152069">
                <a:tc>
                  <a:txBody>
                    <a:bodyPr/>
                    <a:lstStyle/>
                    <a:p>
                      <a:pPr algn="r" fontAlgn="b"/>
                      <a:r>
                        <a:rPr lang="en-US" sz="600" b="0" i="0" u="none" strike="noStrike">
                          <a:effectLst/>
                          <a:latin typeface="Arial" panose="020B0604020202020204" pitchFamily="34" charset="0"/>
                        </a:rPr>
                        <a:t> 150662025691320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2700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5950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District Funded Field Trips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$9,367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$(9,367)</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8442426"/>
                  </a:ext>
                </a:extLst>
              </a:tr>
              <a:tr h="152069">
                <a:tc>
                  <a:txBody>
                    <a:bodyPr/>
                    <a:lstStyle/>
                    <a:p>
                      <a:pPr algn="r" fontAlgn="b"/>
                      <a:r>
                        <a:rPr lang="en-US" sz="600" b="0" i="0" u="none" strike="noStrike">
                          <a:effectLst/>
                          <a:latin typeface="Arial" panose="020B0604020202020204" pitchFamily="34" charset="0"/>
                        </a:rPr>
                        <a:t>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Teaching/Other Supplies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$12,600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$16,116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6815626"/>
                  </a:ext>
                </a:extLst>
              </a:tr>
              <a:tr h="152069">
                <a:tc>
                  <a:txBody>
                    <a:bodyPr/>
                    <a:lstStyle/>
                    <a:p>
                      <a:pPr algn="r" fontAlgn="b"/>
                      <a:r>
                        <a:rPr lang="en-US" sz="600" b="0" i="0" u="none" strike="noStrike">
                          <a:effectLst/>
                          <a:latin typeface="Arial" panose="020B0604020202020204" pitchFamily="34" charset="0"/>
                        </a:rPr>
                        <a:t> 150169725691021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Signature Program Supplies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4268494"/>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Instructional Equipment/Furniture</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8676300"/>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Computer Equipment</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9103588"/>
                  </a:ext>
                </a:extLst>
              </a:tr>
              <a:tr h="152069">
                <a:tc>
                  <a:txBody>
                    <a:bodyPr/>
                    <a:lstStyle/>
                    <a:p>
                      <a:pPr algn="r" fontAlgn="b"/>
                      <a:r>
                        <a:rPr lang="en-US" sz="600" b="0" i="0" u="none" strike="noStrike">
                          <a:effectLst/>
                          <a:latin typeface="Arial" panose="020B0604020202020204" pitchFamily="34" charset="0"/>
                        </a:rPr>
                        <a:t> 150150525691310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Media Supplies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$2,016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9827521"/>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Book Other Than Textbooks for Instruction</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9605280"/>
                  </a:ext>
                </a:extLst>
              </a:tr>
              <a:tr h="152069">
                <a:tc>
                  <a:txBody>
                    <a:bodyPr/>
                    <a:lstStyle/>
                    <a:p>
                      <a:pPr algn="r" fontAlgn="b"/>
                      <a:r>
                        <a:rPr lang="en-US" sz="600" b="0" i="0" u="none" strike="noStrike">
                          <a:effectLst/>
                          <a:latin typeface="Arial" panose="020B0604020202020204" pitchFamily="34" charset="0"/>
                        </a:rPr>
                        <a:t> 150110125691210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2213</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6420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Book Other Than Textbooks for PD</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928218"/>
                  </a:ext>
                </a:extLst>
              </a:tr>
              <a:tr h="152069">
                <a:tc>
                  <a:txBody>
                    <a:bodyPr/>
                    <a:lstStyle/>
                    <a:p>
                      <a:pPr algn="r" fontAlgn="b"/>
                      <a:r>
                        <a:rPr lang="en-US" sz="600" b="0" i="0" u="none" strike="noStrike">
                          <a:effectLst/>
                          <a:latin typeface="Arial" panose="020B0604020202020204" pitchFamily="34" charset="0"/>
                        </a:rPr>
                        <a:t> 150122025691021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6410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Textbooks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8503121"/>
                  </a:ext>
                </a:extLst>
              </a:tr>
              <a:tr h="152069">
                <a:tc>
                  <a:txBody>
                    <a:bodyPr/>
                    <a:lstStyle/>
                    <a:p>
                      <a:pPr algn="r" fontAlgn="b"/>
                      <a:r>
                        <a:rPr lang="en-US" sz="600" b="0" i="0" u="none" strike="noStrike">
                          <a:effectLst/>
                          <a:latin typeface="Arial" panose="020B0604020202020204" pitchFamily="34" charset="0"/>
                        </a:rPr>
                        <a:t> 150122025691021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Digital/Electronic Textbooks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1193297"/>
                  </a:ext>
                </a:extLst>
              </a:tr>
              <a:tr h="152069">
                <a:tc>
                  <a:txBody>
                    <a:bodyPr/>
                    <a:lstStyle/>
                    <a:p>
                      <a:pPr algn="r" fontAlgn="b"/>
                      <a:r>
                        <a:rPr lang="en-US" sz="600" b="0" i="0" u="none" strike="noStrike">
                          <a:effectLst/>
                          <a:latin typeface="Arial" panose="020B0604020202020204" pitchFamily="34" charset="0"/>
                        </a:rPr>
                        <a:t> 150120025691210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2213</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Dues &amp; Fees (Instructional Staff)</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527693"/>
                  </a:ext>
                </a:extLst>
              </a:tr>
              <a:tr h="152069">
                <a:tc>
                  <a:txBody>
                    <a:bodyPr/>
                    <a:lstStyle/>
                    <a:p>
                      <a:pPr algn="r" fontAlgn="b"/>
                      <a:r>
                        <a:rPr lang="en-US" sz="600" b="0" i="0" u="none" strike="noStrike">
                          <a:effectLst/>
                          <a:latin typeface="Arial" panose="020B0604020202020204" pitchFamily="34" charset="0"/>
                        </a:rPr>
                        <a:t> 150110125699990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2400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Dues &amp; Fees (Administrative Staff)</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0136890"/>
                  </a:ext>
                </a:extLst>
              </a:tr>
              <a:tr h="152069">
                <a:tc>
                  <a:txBody>
                    <a:bodyPr/>
                    <a:lstStyle/>
                    <a:p>
                      <a:pPr algn="r" fontAlgn="b"/>
                      <a:r>
                        <a:rPr lang="en-US" sz="600" b="0" i="0" u="none" strike="noStrike">
                          <a:effectLst/>
                          <a:latin typeface="Arial" panose="020B0604020202020204" pitchFamily="34" charset="0"/>
                        </a:rPr>
                        <a:t> 150169725691021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Dues &amp; Fees (Signature Programs)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$9,600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$9,600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6778203"/>
                  </a:ext>
                </a:extLst>
              </a:tr>
              <a:tr h="152069">
                <a:tc>
                  <a:txBody>
                    <a:bodyPr/>
                    <a:lstStyle/>
                    <a:p>
                      <a:pPr algn="r" fontAlgn="b"/>
                      <a:r>
                        <a:rPr lang="en-US" sz="600" b="0" i="0" u="none" strike="noStrike">
                          <a:effectLst/>
                          <a:latin typeface="Arial" panose="020B0604020202020204" pitchFamily="34" charset="0"/>
                        </a:rPr>
                        <a:t> 100237325691670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2660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6150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Security Grant Equipment</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5766016"/>
                  </a:ext>
                </a:extLst>
              </a:tr>
              <a:tr h="152069">
                <a:tc>
                  <a:txBody>
                    <a:bodyPr/>
                    <a:lstStyle/>
                    <a:p>
                      <a:pPr algn="r" fontAlgn="b"/>
                      <a:r>
                        <a:rPr lang="en-US" sz="600" b="0" i="0" u="none" strike="noStrike">
                          <a:effectLst/>
                          <a:latin typeface="Arial" panose="020B0604020202020204" pitchFamily="34" charset="0"/>
                        </a:rPr>
                        <a:t> 100237325691670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2660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3000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Security Grant Contracted Services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$25,582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$25,582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8631199"/>
                  </a:ext>
                </a:extLst>
              </a:tr>
              <a:tr h="152069">
                <a:tc>
                  <a:txBody>
                    <a:bodyPr/>
                    <a:lstStyle/>
                    <a:p>
                      <a:pPr algn="r" fontAlgn="b"/>
                      <a:r>
                        <a:rPr lang="en-US" sz="600" b="0" i="0" u="none" strike="noStrike">
                          <a:effectLst/>
                          <a:latin typeface="Arial" panose="020B0604020202020204" pitchFamily="34" charset="0"/>
                        </a:rPr>
                        <a:t> 100237325691670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2660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7340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Security Grant Purchase of Equipment (Technology)</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9096615"/>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8100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Student Admissions</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3699489"/>
                  </a:ext>
                </a:extLst>
              </a:tr>
              <a:tr h="152069">
                <a:tc>
                  <a:txBody>
                    <a:bodyPr/>
                    <a:lstStyle/>
                    <a:p>
                      <a:pPr algn="r" fontAlgn="b"/>
                      <a:r>
                        <a:rPr lang="en-US" sz="600" b="0" i="0" u="none" strike="noStrike">
                          <a:effectLst/>
                          <a:latin typeface="Arial" panose="020B0604020202020204" pitchFamily="34" charset="0"/>
                        </a:rPr>
                        <a:t> 150120025691021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1000</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1104</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Other Stipends (Please specifiy)</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600" b="0" i="0" u="none" strike="noStrike">
                        <a:effectLst/>
                        <a:latin typeface="Arial" panose="020B0604020202020204" pitchFamily="34" charset="0"/>
                      </a:endParaRP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effectLst/>
                          <a:latin typeface="Arial" panose="020B0604020202020204" pitchFamily="34" charset="0"/>
                        </a:rPr>
                        <a:t>$-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effectLst/>
                          <a:latin typeface="Arial" panose="020B0604020202020204" pitchFamily="34" charset="0"/>
                        </a:rPr>
                        <a:t> $-   </a:t>
                      </a:r>
                    </a:p>
                  </a:txBody>
                  <a:tcPr marL="5679" marR="5679" marT="5679" marB="272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1037099"/>
                  </a:ext>
                </a:extLst>
              </a:tr>
            </a:tbl>
          </a:graphicData>
        </a:graphic>
      </p:graphicFrame>
    </p:spTree>
    <p:extLst>
      <p:ext uri="{BB962C8B-B14F-4D97-AF65-F5344CB8AC3E}">
        <p14:creationId xmlns:p14="http://schemas.microsoft.com/office/powerpoint/2010/main" val="64900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B1C-3B09-36D1-86A0-CA7DC4316CE9}"/>
            </a:ext>
          </a:extLst>
        </p:cNvPr>
        <p:cNvGrpSpPr/>
        <p:nvPr/>
      </p:nvGrpSpPr>
      <p:grpSpPr>
        <a:xfrm>
          <a:off x="0" y="0"/>
          <a:ext cx="0" cy="0"/>
          <a:chOff x="0" y="0"/>
          <a:chExt cx="0" cy="0"/>
        </a:xfrm>
      </p:grpSpPr>
      <p:sp>
        <p:nvSpPr>
          <p:cNvPr id="5" name="Title 11">
            <a:extLst>
              <a:ext uri="{FF2B5EF4-FFF2-40B4-BE49-F238E27FC236}">
                <a16:creationId xmlns:a16="http://schemas.microsoft.com/office/drawing/2014/main" id="{BC10185A-12D3-5C64-8A0E-74FF4AB28A9D}"/>
              </a:ext>
            </a:extLst>
          </p:cNvPr>
          <p:cNvSpPr>
            <a:spLocks noGrp="1"/>
          </p:cNvSpPr>
          <p:nvPr>
            <p:ph type="title"/>
          </p:nvPr>
        </p:nvSpPr>
        <p:spPr>
          <a:xfrm>
            <a:off x="736896" y="121620"/>
            <a:ext cx="10718207" cy="600540"/>
          </a:xfrm>
        </p:spPr>
        <p:txBody>
          <a:bodyPr/>
          <a:lstStyle/>
          <a:p>
            <a:pPr algn="ctr"/>
            <a:r>
              <a:rPr lang="en-US" sz="2800"/>
              <a:t>Non-Staffing Tab Continued</a:t>
            </a:r>
          </a:p>
        </p:txBody>
      </p:sp>
      <p:sp>
        <p:nvSpPr>
          <p:cNvPr id="4" name="Footer Placeholder 3">
            <a:extLst>
              <a:ext uri="{FF2B5EF4-FFF2-40B4-BE49-F238E27FC236}">
                <a16:creationId xmlns:a16="http://schemas.microsoft.com/office/drawing/2014/main" id="{95A21B2F-25CB-A7F5-EC2E-DDF1C2216BD1}"/>
              </a:ext>
            </a:extLst>
          </p:cNvPr>
          <p:cNvSpPr>
            <a:spLocks noGrp="1"/>
          </p:cNvSpPr>
          <p:nvPr>
            <p:ph type="ftr" sz="quarter" idx="4294967295"/>
          </p:nvPr>
        </p:nvSpPr>
        <p:spPr>
          <a:xfrm>
            <a:off x="4038600" y="587090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enorite"/>
                <a:ea typeface="+mn-ea"/>
                <a:cs typeface="+mn-cs"/>
              </a:rPr>
              <a:t>FY26 Budget Allocation</a:t>
            </a:r>
          </a:p>
        </p:txBody>
      </p:sp>
      <p:sp>
        <p:nvSpPr>
          <p:cNvPr id="6" name="Slide Number Placeholder 5">
            <a:extLst>
              <a:ext uri="{FF2B5EF4-FFF2-40B4-BE49-F238E27FC236}">
                <a16:creationId xmlns:a16="http://schemas.microsoft.com/office/drawing/2014/main" id="{F61AFFB0-526C-39A8-0754-59A7BFF0E487}"/>
              </a:ext>
            </a:extLst>
          </p:cNvPr>
          <p:cNvSpPr>
            <a:spLocks noGrp="1"/>
          </p:cNvSpPr>
          <p:nvPr>
            <p:ph type="sldNum" sz="quarter" idx="12"/>
          </p:nvPr>
        </p:nvSpPr>
        <p:spPr>
          <a:xfrm>
            <a:off x="9377844" y="6448879"/>
            <a:ext cx="2743200" cy="365125"/>
          </a:xfrm>
          <a:prstGeom prst="rect">
            <a:avLst/>
          </a:prstGeom>
        </p:spPr>
        <p:txBody>
          <a:bodyPr vert="horz" lIns="0" tIns="0" rIns="0" bIns="0" rtlCol="0" anchor="ctr">
            <a:noAutofit/>
          </a:bodyPr>
          <a:lstStyle>
            <a:defPPr>
              <a:defRPr lang="en-US"/>
            </a:defPPr>
            <a:lvl1pPr marL="0" algn="r" defTabSz="914400" rtl="0" eaLnBrk="1" latinLnBrk="0" hangingPunct="1">
              <a:defRPr sz="1200" b="0" i="0" kern="1200" spc="50" baseline="0">
                <a:solidFill>
                  <a:schemeClr val="bg1"/>
                </a:solidFill>
                <a:latin typeface="+mn-lt"/>
                <a:ea typeface="+mn-ea"/>
                <a:cs typeface="Arial Black"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1200" b="0" i="0" u="none" strike="noStrike" kern="1200" cap="none" spc="50" normalizeH="0" baseline="0" noProof="0" smtClean="0">
                <a:ln>
                  <a:noFill/>
                </a:ln>
                <a:solidFill>
                  <a:srgbClr val="F2F2F2"/>
                </a:solidFill>
                <a:effectLst/>
                <a:uLnTx/>
                <a:uFillTx/>
                <a:latin typeface="Tenorite"/>
                <a:ea typeface="+mn-ea"/>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50" normalizeH="0" baseline="0" noProof="0">
              <a:ln>
                <a:noFill/>
              </a:ln>
              <a:solidFill>
                <a:srgbClr val="F2F2F2"/>
              </a:solidFill>
              <a:effectLst/>
              <a:uLnTx/>
              <a:uFillTx/>
              <a:latin typeface="Tenorite"/>
              <a:ea typeface="+mn-ea"/>
            </a:endParaRPr>
          </a:p>
        </p:txBody>
      </p:sp>
      <p:graphicFrame>
        <p:nvGraphicFramePr>
          <p:cNvPr id="7" name="Table 6">
            <a:extLst>
              <a:ext uri="{FF2B5EF4-FFF2-40B4-BE49-F238E27FC236}">
                <a16:creationId xmlns:a16="http://schemas.microsoft.com/office/drawing/2014/main" id="{409F92DE-E85B-AAA5-573D-AB83AE4DBA69}"/>
              </a:ext>
            </a:extLst>
          </p:cNvPr>
          <p:cNvGraphicFramePr>
            <a:graphicFrameLocks noGrp="1"/>
          </p:cNvGraphicFramePr>
          <p:nvPr/>
        </p:nvGraphicFramePr>
        <p:xfrm>
          <a:off x="811213" y="2210750"/>
          <a:ext cx="10569575" cy="3581088"/>
        </p:xfrm>
        <a:graphic>
          <a:graphicData uri="http://schemas.openxmlformats.org/drawingml/2006/table">
            <a:tbl>
              <a:tblPr/>
              <a:tblGrid>
                <a:gridCol w="1290619">
                  <a:extLst>
                    <a:ext uri="{9D8B030D-6E8A-4147-A177-3AD203B41FA5}">
                      <a16:colId xmlns:a16="http://schemas.microsoft.com/office/drawing/2014/main" val="688605730"/>
                    </a:ext>
                  </a:extLst>
                </a:gridCol>
                <a:gridCol w="556737">
                  <a:extLst>
                    <a:ext uri="{9D8B030D-6E8A-4147-A177-3AD203B41FA5}">
                      <a16:colId xmlns:a16="http://schemas.microsoft.com/office/drawing/2014/main" val="3073167525"/>
                    </a:ext>
                  </a:extLst>
                </a:gridCol>
                <a:gridCol w="506125">
                  <a:extLst>
                    <a:ext uri="{9D8B030D-6E8A-4147-A177-3AD203B41FA5}">
                      <a16:colId xmlns:a16="http://schemas.microsoft.com/office/drawing/2014/main" val="3956433349"/>
                    </a:ext>
                  </a:extLst>
                </a:gridCol>
                <a:gridCol w="2716204">
                  <a:extLst>
                    <a:ext uri="{9D8B030D-6E8A-4147-A177-3AD203B41FA5}">
                      <a16:colId xmlns:a16="http://schemas.microsoft.com/office/drawing/2014/main" val="2084825953"/>
                    </a:ext>
                  </a:extLst>
                </a:gridCol>
                <a:gridCol w="894154">
                  <a:extLst>
                    <a:ext uri="{9D8B030D-6E8A-4147-A177-3AD203B41FA5}">
                      <a16:colId xmlns:a16="http://schemas.microsoft.com/office/drawing/2014/main" val="4263831155"/>
                    </a:ext>
                  </a:extLst>
                </a:gridCol>
                <a:gridCol w="843541">
                  <a:extLst>
                    <a:ext uri="{9D8B030D-6E8A-4147-A177-3AD203B41FA5}">
                      <a16:colId xmlns:a16="http://schemas.microsoft.com/office/drawing/2014/main" val="2983731056"/>
                    </a:ext>
                  </a:extLst>
                </a:gridCol>
                <a:gridCol w="843541">
                  <a:extLst>
                    <a:ext uri="{9D8B030D-6E8A-4147-A177-3AD203B41FA5}">
                      <a16:colId xmlns:a16="http://schemas.microsoft.com/office/drawing/2014/main" val="3003781342"/>
                    </a:ext>
                  </a:extLst>
                </a:gridCol>
                <a:gridCol w="2918654">
                  <a:extLst>
                    <a:ext uri="{9D8B030D-6E8A-4147-A177-3AD203B41FA5}">
                      <a16:colId xmlns:a16="http://schemas.microsoft.com/office/drawing/2014/main" val="994853849"/>
                    </a:ext>
                  </a:extLst>
                </a:gridCol>
              </a:tblGrid>
              <a:tr h="197336">
                <a:tc gridSpan="8">
                  <a:txBody>
                    <a:bodyPr/>
                    <a:lstStyle/>
                    <a:p>
                      <a:pPr algn="ctr" fontAlgn="ctr"/>
                      <a:r>
                        <a:rPr lang="en-US" sz="1000" b="1" i="0" u="none" strike="noStrike">
                          <a:solidFill>
                            <a:srgbClr val="FFFFFF"/>
                          </a:solidFill>
                          <a:effectLst/>
                          <a:latin typeface="Arial" panose="020B0604020202020204" pitchFamily="34" charset="0"/>
                        </a:rPr>
                        <a:t>Stipends</a:t>
                      </a:r>
                    </a:p>
                  </a:txBody>
                  <a:tcPr marL="8433" marR="8433" marT="8433" marB="404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4699870"/>
                  </a:ext>
                </a:extLst>
              </a:tr>
              <a:tr h="183843">
                <a:tc>
                  <a:txBody>
                    <a:bodyPr/>
                    <a:lstStyle/>
                    <a:p>
                      <a:pPr algn="r" fontAlgn="b"/>
                      <a:r>
                        <a:rPr lang="en-US" sz="900" b="0" i="0" u="none" strike="noStrike">
                          <a:effectLst/>
                          <a:latin typeface="Arial" panose="020B0604020202020204" pitchFamily="34" charset="0"/>
                        </a:rPr>
                        <a:t>150120025691021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1104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Academic Stipends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19,500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$19,500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3494072"/>
                  </a:ext>
                </a:extLst>
              </a:tr>
              <a:tr h="183843">
                <a:tc>
                  <a:txBody>
                    <a:bodyPr/>
                    <a:lstStyle/>
                    <a:p>
                      <a:pPr algn="r" fontAlgn="b"/>
                      <a:r>
                        <a:rPr lang="en-US" sz="900" b="0" i="0" u="none" strike="noStrike">
                          <a:effectLst/>
                          <a:latin typeface="Arial" panose="020B0604020202020204" pitchFamily="34" charset="0"/>
                        </a:rPr>
                        <a:t> 150126825691021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1184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Fine Arts Stipends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323817"/>
                  </a:ext>
                </a:extLst>
              </a:tr>
              <a:tr h="183843">
                <a:tc>
                  <a:txBody>
                    <a:bodyPr/>
                    <a:lstStyle/>
                    <a:p>
                      <a:pPr algn="r" fontAlgn="b"/>
                      <a:r>
                        <a:rPr lang="en-US" sz="900" b="0" i="0" u="none" strike="noStrike">
                          <a:effectLst/>
                          <a:latin typeface="Arial" panose="020B0604020202020204" pitchFamily="34" charset="0"/>
                        </a:rPr>
                        <a:t> 150126125699990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2100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1464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Athletic Stipends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1306560"/>
                  </a:ext>
                </a:extLst>
              </a:tr>
              <a:tr h="183843">
                <a:tc>
                  <a:txBody>
                    <a:bodyPr/>
                    <a:lstStyle/>
                    <a:p>
                      <a:pPr algn="r" fontAlgn="b"/>
                      <a:r>
                        <a:rPr lang="en-US" sz="900" b="0" i="0" u="none" strike="noStrike">
                          <a:effectLst/>
                          <a:latin typeface="Arial" panose="020B0604020202020204" pitchFamily="34" charset="0"/>
                        </a:rPr>
                        <a:t> 150169725691021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1104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STEM/IB/College and Career Sponsor Stipend</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7030129"/>
                  </a:ext>
                </a:extLst>
              </a:tr>
              <a:tr h="197336">
                <a:tc gridSpan="8">
                  <a:txBody>
                    <a:bodyPr/>
                    <a:lstStyle/>
                    <a:p>
                      <a:pPr algn="ctr" fontAlgn="ctr"/>
                      <a:r>
                        <a:rPr lang="en-US" sz="1000" b="1" i="0" u="none" strike="noStrike">
                          <a:solidFill>
                            <a:srgbClr val="FFFFFF"/>
                          </a:solidFill>
                          <a:effectLst/>
                          <a:latin typeface="Arial" panose="020B0604020202020204" pitchFamily="34" charset="0"/>
                        </a:rPr>
                        <a:t>Turnaround</a:t>
                      </a:r>
                    </a:p>
                  </a:txBody>
                  <a:tcPr marL="8433" marR="8433" marT="8433" marB="40479"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5863711"/>
                  </a:ext>
                </a:extLst>
              </a:tr>
              <a:tr h="183843">
                <a:tc>
                  <a:txBody>
                    <a:bodyPr/>
                    <a:lstStyle/>
                    <a:p>
                      <a:pPr algn="r" fontAlgn="b"/>
                      <a:r>
                        <a:rPr lang="en-US" sz="900" b="0" i="0" u="none" strike="noStrike">
                          <a:effectLst/>
                          <a:latin typeface="Arial" panose="020B0604020202020204" pitchFamily="34" charset="0"/>
                        </a:rPr>
                        <a:t>150161825691021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3000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Contracted Services for Instruction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408579"/>
                  </a:ext>
                </a:extLst>
              </a:tr>
              <a:tr h="183843">
                <a:tc>
                  <a:txBody>
                    <a:bodyPr/>
                    <a:lstStyle/>
                    <a:p>
                      <a:pPr algn="r" fontAlgn="b"/>
                      <a:r>
                        <a:rPr lang="en-US" sz="900" b="0" i="0" u="none" strike="noStrike">
                          <a:effectLst/>
                          <a:latin typeface="Arial" panose="020B0604020202020204" pitchFamily="34" charset="0"/>
                        </a:rPr>
                        <a:t> 150161825691210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2210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3000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Contracted Services for Professional Development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6100237"/>
                  </a:ext>
                </a:extLst>
              </a:tr>
              <a:tr h="183843">
                <a:tc>
                  <a:txBody>
                    <a:bodyPr/>
                    <a:lstStyle/>
                    <a:p>
                      <a:pPr algn="r" fontAlgn="b"/>
                      <a:r>
                        <a:rPr lang="en-US" sz="900" b="0" i="0" u="none" strike="noStrike">
                          <a:effectLst/>
                          <a:latin typeface="Arial" panose="020B0604020202020204" pitchFamily="34" charset="0"/>
                        </a:rPr>
                        <a:t> 150161825699990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2210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1164</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Stipends for Professional Learning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110458"/>
                  </a:ext>
                </a:extLst>
              </a:tr>
              <a:tr h="183843">
                <a:tc>
                  <a:txBody>
                    <a:bodyPr/>
                    <a:lstStyle/>
                    <a:p>
                      <a:pPr algn="r" fontAlgn="b"/>
                      <a:r>
                        <a:rPr lang="en-US" sz="900" b="0" i="0" u="none" strike="noStrike">
                          <a:effectLst/>
                          <a:latin typeface="Arial" panose="020B0604020202020204" pitchFamily="34" charset="0"/>
                        </a:rPr>
                        <a:t> 150161825691021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5320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Web-Based Subscriptions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2435296"/>
                  </a:ext>
                </a:extLst>
              </a:tr>
              <a:tr h="183843">
                <a:tc>
                  <a:txBody>
                    <a:bodyPr/>
                    <a:lstStyle/>
                    <a:p>
                      <a:pPr algn="r" fontAlgn="b"/>
                      <a:r>
                        <a:rPr lang="en-US" sz="900" b="0" i="0" u="none" strike="noStrike">
                          <a:effectLst/>
                          <a:latin typeface="Arial" panose="020B0604020202020204" pitchFamily="34" charset="0"/>
                        </a:rPr>
                        <a:t> 150161825691320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2700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5950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Turnaround Transportation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655678"/>
                  </a:ext>
                </a:extLst>
              </a:tr>
              <a:tr h="183843">
                <a:tc>
                  <a:txBody>
                    <a:bodyPr/>
                    <a:lstStyle/>
                    <a:p>
                      <a:pPr algn="r" fontAlgn="b"/>
                      <a:r>
                        <a:rPr lang="en-US" sz="900" b="0" i="0" u="none" strike="noStrike">
                          <a:effectLst/>
                          <a:latin typeface="Arial" panose="020B0604020202020204" pitchFamily="34" charset="0"/>
                        </a:rPr>
                        <a:t> 150161825691021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1101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Hourly Turnaround Tutor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3410516"/>
                  </a:ext>
                </a:extLst>
              </a:tr>
              <a:tr h="197336">
                <a:tc gridSpan="8">
                  <a:txBody>
                    <a:bodyPr/>
                    <a:lstStyle/>
                    <a:p>
                      <a:pPr algn="ctr" fontAlgn="ctr"/>
                      <a:r>
                        <a:rPr lang="en-US" sz="1000" b="1" i="0" u="none" strike="noStrike">
                          <a:solidFill>
                            <a:srgbClr val="FFFFFF"/>
                          </a:solidFill>
                          <a:effectLst/>
                          <a:latin typeface="Arial" panose="020B0604020202020204" pitchFamily="34" charset="0"/>
                        </a:rPr>
                        <a:t>Substitutes</a:t>
                      </a:r>
                    </a:p>
                  </a:txBody>
                  <a:tcPr marL="8433" marR="8433" marT="8433" marB="404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3726631"/>
                  </a:ext>
                </a:extLst>
              </a:tr>
              <a:tr h="183843">
                <a:tc>
                  <a:txBody>
                    <a:bodyPr/>
                    <a:lstStyle/>
                    <a:p>
                      <a:pPr algn="r" fontAlgn="b"/>
                      <a:r>
                        <a:rPr lang="en-US" sz="900" b="0" i="0" u="none" strike="noStrike">
                          <a:effectLst/>
                          <a:latin typeface="Arial" panose="020B0604020202020204" pitchFamily="34" charset="0"/>
                        </a:rPr>
                        <a:t>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1131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Teacher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$39,775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$39,775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777758"/>
                  </a:ext>
                </a:extLst>
              </a:tr>
              <a:tr h="183843">
                <a:tc>
                  <a:txBody>
                    <a:bodyPr/>
                    <a:lstStyle/>
                    <a:p>
                      <a:pPr algn="r" fontAlgn="b"/>
                      <a:r>
                        <a:rPr lang="en-US" sz="900" b="0" i="0" u="none" strike="noStrike">
                          <a:effectLst/>
                          <a:latin typeface="Arial" panose="020B0604020202020204" pitchFamily="34" charset="0"/>
                        </a:rPr>
                        <a:t> 150120425699990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2400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1141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Principal/AP/Clerical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372542"/>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2220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1131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Media Specialist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4890269"/>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1131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Counselor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8836343"/>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1141</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Paraprofessional Subs</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511189"/>
                  </a:ext>
                </a:extLst>
              </a:tr>
              <a:tr h="183843">
                <a:tc>
                  <a:txBody>
                    <a:bodyPr/>
                    <a:lstStyle/>
                    <a:p>
                      <a:pPr algn="r" fontAlgn="b"/>
                      <a:r>
                        <a:rPr lang="en-US" sz="900" b="0" i="0" u="none" strike="noStrike">
                          <a:effectLst/>
                          <a:latin typeface="Arial" panose="020B0604020202020204" pitchFamily="34" charset="0"/>
                        </a:rPr>
                        <a:t> 150120425691021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1000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2200</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Substitute FICA</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$577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$577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900" b="0" i="0" u="none" strike="noStrike">
                          <a:effectLst/>
                          <a:latin typeface="Arial" panose="020B0604020202020204" pitchFamily="34" charset="0"/>
                        </a:rPr>
                        <a:t> $-   </a:t>
                      </a: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900" b="0" i="0" u="none" strike="noStrike" dirty="0">
                        <a:effectLst/>
                        <a:latin typeface="Arial" panose="020B0604020202020204" pitchFamily="34" charset="0"/>
                      </a:endParaRPr>
                    </a:p>
                  </a:txBody>
                  <a:tcPr marL="8433" marR="8433" marT="8433" marB="4047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5748410"/>
                  </a:ext>
                </a:extLst>
              </a:tr>
            </a:tbl>
          </a:graphicData>
        </a:graphic>
      </p:graphicFrame>
    </p:spTree>
    <p:extLst>
      <p:ext uri="{BB962C8B-B14F-4D97-AF65-F5344CB8AC3E}">
        <p14:creationId xmlns:p14="http://schemas.microsoft.com/office/powerpoint/2010/main" val="66719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Summary of position Changes to Support the fy26 bUDGET</a:t>
            </a:r>
            <a:endParaRPr lang="en-US" sz="3600" b="1">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nvGraphicFramePr>
        <p:xfrm>
          <a:off x="3626068" y="1524000"/>
          <a:ext cx="8040514" cy="3384331"/>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a:solidFill>
                            <a:schemeClr val="tx1"/>
                          </a:solidFill>
                        </a:rPr>
                        <a:t>CREATED</a:t>
                      </a:r>
                    </a:p>
                  </a:txBody>
                  <a:tcPr anchor="ctr"/>
                </a:tc>
                <a:tc>
                  <a:txBody>
                    <a:bodyPr/>
                    <a:lstStyle/>
                    <a:p>
                      <a:pPr lvl="0" algn="ctr">
                        <a:buNone/>
                      </a:pPr>
                      <a:r>
                        <a:rPr lang="en-US" sz="320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r>
                        <a:rPr lang="en-US" dirty="0"/>
                        <a:t>½ Time Social Worker Position</a:t>
                      </a:r>
                    </a:p>
                  </a:txBody>
                  <a:tcPr anchor="ctr"/>
                </a:tc>
                <a:tc>
                  <a:txBody>
                    <a:bodyPr/>
                    <a:lstStyle/>
                    <a:p>
                      <a:r>
                        <a:rPr lang="en-US" dirty="0"/>
                        <a:t>Full time Social Worker position</a:t>
                      </a:r>
                    </a:p>
                  </a:txBody>
                  <a:tcPr anchor="ctr"/>
                </a:tc>
                <a:extLst>
                  <a:ext uri="{0D108BD9-81ED-4DB2-BD59-A6C34878D82A}">
                    <a16:rowId xmlns:a16="http://schemas.microsoft.com/office/drawing/2014/main" val="1813335333"/>
                  </a:ext>
                </a:extLst>
              </a:tr>
              <a:tr h="521656">
                <a:tc>
                  <a:txBody>
                    <a:bodyPr/>
                    <a:lstStyle/>
                    <a:p>
                      <a:endParaRPr lang="en-US"/>
                    </a:p>
                  </a:txBody>
                  <a:tcPr anchor="ctr"/>
                </a:tc>
                <a:tc>
                  <a:txBody>
                    <a:bodyPr/>
                    <a:lstStyle/>
                    <a:p>
                      <a:r>
                        <a:rPr lang="en-US" dirty="0"/>
                        <a:t>Parent Liaison Position</a:t>
                      </a:r>
                    </a:p>
                  </a:txBody>
                  <a:tcPr anchor="ctr"/>
                </a:tc>
                <a:extLst>
                  <a:ext uri="{0D108BD9-81ED-4DB2-BD59-A6C34878D82A}">
                    <a16:rowId xmlns:a16="http://schemas.microsoft.com/office/drawing/2014/main" val="4138019235"/>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4244013826"/>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FY25 funding </a:t>
            </a:r>
            <a:r>
              <a:rPr kumimoji="0" lang="en-US" sz="28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a:ln>
                  <a:noFill/>
                </a:ln>
                <a:solidFill>
                  <a:prstClr val="black"/>
                </a:solidFill>
                <a:effectLst/>
                <a:uLnTx/>
                <a:uFillTx/>
                <a:latin typeface="Calibri"/>
                <a:ea typeface="Calibri"/>
                <a:cs typeface="Calibri"/>
              </a:rPr>
              <a:t>“The Ask”  What needs to be funded in order to support the strategy?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enorite"/>
                <a:ea typeface="+mn-ea"/>
                <a:cs typeface="+mn-cs"/>
              </a:rPr>
              <a:t>*</a:t>
            </a:r>
            <a:r>
              <a:rPr kumimoji="0" lang="en-US" sz="1800" b="0" i="1" u="none" strike="noStrike" kern="1200" cap="none" spc="0" normalizeH="0" baseline="0" noProof="0">
                <a:ln>
                  <a:noFill/>
                </a:ln>
                <a:solidFill>
                  <a:prstClr val="black"/>
                </a:solidFill>
                <a:effectLst/>
                <a:uLnTx/>
                <a:uFillTx/>
                <a:latin typeface="Tenorite"/>
                <a:ea typeface="+mn-ea"/>
                <a:cs typeface="+mn-cs"/>
              </a:rPr>
              <a:t> Based on Current Allocation of School Budget</a:t>
            </a:r>
          </a:p>
        </p:txBody>
      </p:sp>
      <p:graphicFrame>
        <p:nvGraphicFramePr>
          <p:cNvPr id="5" name="Table 4">
            <a:extLst>
              <a:ext uri="{FF2B5EF4-FFF2-40B4-BE49-F238E27FC236}">
                <a16:creationId xmlns:a16="http://schemas.microsoft.com/office/drawing/2014/main" id="{0672AE0A-3645-94E0-A908-82BAE3C1E8B0}"/>
              </a:ext>
            </a:extLst>
          </p:cNvPr>
          <p:cNvGraphicFramePr>
            <a:graphicFrameLocks noGrp="1"/>
          </p:cNvGraphicFramePr>
          <p:nvPr/>
        </p:nvGraphicFramePr>
        <p:xfrm>
          <a:off x="889001" y="1358843"/>
          <a:ext cx="7547075" cy="4717491"/>
        </p:xfrm>
        <a:graphic>
          <a:graphicData uri="http://schemas.openxmlformats.org/drawingml/2006/table">
            <a:tbl>
              <a:tblPr/>
              <a:tblGrid>
                <a:gridCol w="880718">
                  <a:extLst>
                    <a:ext uri="{9D8B030D-6E8A-4147-A177-3AD203B41FA5}">
                      <a16:colId xmlns:a16="http://schemas.microsoft.com/office/drawing/2014/main" val="3443663116"/>
                    </a:ext>
                  </a:extLst>
                </a:gridCol>
                <a:gridCol w="2425362">
                  <a:extLst>
                    <a:ext uri="{9D8B030D-6E8A-4147-A177-3AD203B41FA5}">
                      <a16:colId xmlns:a16="http://schemas.microsoft.com/office/drawing/2014/main" val="3250107695"/>
                    </a:ext>
                  </a:extLst>
                </a:gridCol>
                <a:gridCol w="867168">
                  <a:extLst>
                    <a:ext uri="{9D8B030D-6E8A-4147-A177-3AD203B41FA5}">
                      <a16:colId xmlns:a16="http://schemas.microsoft.com/office/drawing/2014/main" val="3629171999"/>
                    </a:ext>
                  </a:extLst>
                </a:gridCol>
                <a:gridCol w="1368500">
                  <a:extLst>
                    <a:ext uri="{9D8B030D-6E8A-4147-A177-3AD203B41FA5}">
                      <a16:colId xmlns:a16="http://schemas.microsoft.com/office/drawing/2014/main" val="3245455602"/>
                    </a:ext>
                  </a:extLst>
                </a:gridCol>
                <a:gridCol w="1368500">
                  <a:extLst>
                    <a:ext uri="{9D8B030D-6E8A-4147-A177-3AD203B41FA5}">
                      <a16:colId xmlns:a16="http://schemas.microsoft.com/office/drawing/2014/main" val="1762050594"/>
                    </a:ext>
                  </a:extLst>
                </a:gridCol>
                <a:gridCol w="636827">
                  <a:extLst>
                    <a:ext uri="{9D8B030D-6E8A-4147-A177-3AD203B41FA5}">
                      <a16:colId xmlns:a16="http://schemas.microsoft.com/office/drawing/2014/main" val="3936870027"/>
                    </a:ext>
                  </a:extLst>
                </a:gridCol>
              </a:tblGrid>
              <a:tr h="271761">
                <a:tc>
                  <a:txBody>
                    <a:bodyPr/>
                    <a:lstStyle/>
                    <a:p>
                      <a:pPr algn="l" fontAlgn="t"/>
                      <a:r>
                        <a:rPr lang="en-US" sz="1100" b="1" i="0" u="none" strike="noStrike">
                          <a:solidFill>
                            <a:srgbClr val="000000"/>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033026614"/>
                  </a:ext>
                </a:extLst>
              </a:tr>
              <a:tr h="271761">
                <a:tc>
                  <a:txBody>
                    <a:bodyPr/>
                    <a:lstStyle/>
                    <a:p>
                      <a:pPr algn="l" fontAlgn="t"/>
                      <a:r>
                        <a:rPr lang="en-US" sz="1100" b="1" i="0" u="none" strike="noStrike">
                          <a:solidFill>
                            <a:srgbClr val="000000"/>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943972949"/>
                  </a:ext>
                </a:extLst>
              </a:tr>
              <a:tr h="271761">
                <a:tc>
                  <a:txBody>
                    <a:bodyPr/>
                    <a:lstStyle/>
                    <a:p>
                      <a:pPr algn="l" fontAlgn="t"/>
                      <a:r>
                        <a:rPr lang="en-US" sz="1100" b="1" i="0" u="none" strike="noStrike">
                          <a:solidFill>
                            <a:srgbClr val="000000"/>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737411075"/>
                  </a:ext>
                </a:extLst>
              </a:tr>
              <a:tr h="271761">
                <a:tc>
                  <a:txBody>
                    <a:bodyPr/>
                    <a:lstStyle/>
                    <a:p>
                      <a:pPr algn="l" fontAlgn="t"/>
                      <a:r>
                        <a:rPr lang="en-US" sz="1100" b="1" i="0" u="none" strike="noStrike">
                          <a:solidFill>
                            <a:srgbClr val="000000"/>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REGINALD LAWRENCE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191603791"/>
                  </a:ext>
                </a:extLst>
              </a:tr>
              <a:tr h="476162">
                <a:tc>
                  <a:txBody>
                    <a:bodyPr/>
                    <a:lstStyle/>
                    <a:p>
                      <a:pPr algn="l" fontAlgn="t"/>
                      <a:r>
                        <a:rPr lang="en-US" sz="1100" b="1" i="0" u="none" strike="noStrike">
                          <a:solidFill>
                            <a:srgbClr val="000000"/>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800315260"/>
                  </a:ext>
                </a:extLst>
              </a:tr>
              <a:tr h="271761">
                <a:tc>
                  <a:txBody>
                    <a:bodyPr/>
                    <a:lstStyle/>
                    <a:p>
                      <a:pPr algn="l" fontAlgn="t"/>
                      <a:endParaRPr lang="en-US" sz="1100" b="1" i="0" u="none" strike="noStrike">
                        <a:solidFill>
                          <a:srgbClr val="000000"/>
                        </a:solidFill>
                        <a:effectLst/>
                        <a:latin typeface="Calibri" panose="020F050202020403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311359616"/>
                  </a:ext>
                </a:extLst>
              </a:tr>
              <a:tr h="271761">
                <a:tc>
                  <a:txBody>
                    <a:bodyPr/>
                    <a:lstStyle/>
                    <a:p>
                      <a:pPr algn="ctr" fontAlgn="b"/>
                      <a:r>
                        <a:rPr lang="en-US" sz="1100" b="1" i="0" u="none" strike="noStrike">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94532794"/>
                  </a:ext>
                </a:extLst>
              </a:tr>
              <a:tr h="271761">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5204438"/>
                  </a:ext>
                </a:extLst>
              </a:tr>
              <a:tr h="253179">
                <a:tc>
                  <a:txBody>
                    <a:bodyPr/>
                    <a:lstStyle/>
                    <a:p>
                      <a:pPr algn="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29.80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$3,681,875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$14,611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59434744"/>
                  </a:ext>
                </a:extLst>
              </a:tr>
              <a:tr h="253179">
                <a:tc>
                  <a:txBody>
                    <a:bodyPr/>
                    <a:lstStyle/>
                    <a:p>
                      <a:pPr algn="r" fontAlgn="b"/>
                      <a:r>
                        <a:rPr lang="en-US" sz="10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$338,406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$1,343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72109953"/>
                  </a:ext>
                </a:extLst>
              </a:tr>
              <a:tr h="253179">
                <a:tc>
                  <a:txBody>
                    <a:bodyPr/>
                    <a:lstStyle/>
                    <a:p>
                      <a:pPr algn="r" fontAlgn="b"/>
                      <a:r>
                        <a:rPr lang="en-US" sz="10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$156,932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$623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15289720"/>
                  </a:ext>
                </a:extLst>
              </a:tr>
              <a:tr h="253179">
                <a:tc>
                  <a:txBody>
                    <a:bodyPr/>
                    <a:lstStyle/>
                    <a:p>
                      <a:pPr algn="r" fontAlgn="b"/>
                      <a:r>
                        <a:rPr lang="en-US" sz="10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66459968"/>
                  </a:ext>
                </a:extLst>
              </a:tr>
              <a:tr h="253179">
                <a:tc>
                  <a:txBody>
                    <a:bodyPr/>
                    <a:lstStyle/>
                    <a:p>
                      <a:pPr algn="r" fontAlgn="b"/>
                      <a:r>
                        <a:rPr lang="en-US" sz="10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$149,001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$591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26536050"/>
                  </a:ext>
                </a:extLst>
              </a:tr>
              <a:tr h="253179">
                <a:tc>
                  <a:txBody>
                    <a:bodyPr/>
                    <a:lstStyle/>
                    <a:p>
                      <a:pPr algn="r" fontAlgn="b"/>
                      <a:r>
                        <a:rPr lang="en-US" sz="10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$470,764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$1,868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04932274"/>
                  </a:ext>
                </a:extLst>
              </a:tr>
              <a:tr h="253179">
                <a:tc>
                  <a:txBody>
                    <a:bodyPr/>
                    <a:lstStyle/>
                    <a:p>
                      <a:pPr algn="r" fontAlgn="b"/>
                      <a:r>
                        <a:rPr lang="en-US" sz="10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4.00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$315,031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$1,250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6173505"/>
                  </a:ext>
                </a:extLst>
              </a:tr>
              <a:tr h="253179">
                <a:tc>
                  <a:txBody>
                    <a:bodyPr/>
                    <a:lstStyle/>
                    <a:p>
                      <a:pPr algn="r" fontAlgn="b"/>
                      <a:r>
                        <a:rPr lang="en-US" sz="1000" b="0" i="0" u="none" strike="noStrike">
                          <a:effectLst/>
                          <a:latin typeface="Arial" panose="020B0604020202020204" pitchFamily="34" charset="0"/>
                        </a:rPr>
                        <a:t>2700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Transportation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69313626"/>
                  </a:ext>
                </a:extLst>
              </a:tr>
              <a:tr h="313570">
                <a:tc gridSpan="2">
                  <a:txBody>
                    <a:bodyPr/>
                    <a:lstStyle/>
                    <a:p>
                      <a:pPr algn="r" fontAlgn="b"/>
                      <a:r>
                        <a:rPr lang="en-US" sz="1200" b="1" i="0" u="none" strike="noStrike">
                          <a:effectLst/>
                          <a:latin typeface="Arial" panose="020B0604020202020204" pitchFamily="34" charset="0"/>
                        </a:rPr>
                        <a:t>Total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1" i="0" u="none" strike="noStrike">
                          <a:effectLst/>
                          <a:latin typeface="Arial" panose="020B0604020202020204" pitchFamily="34" charset="0"/>
                        </a:rPr>
                        <a:t>41.55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effectLst/>
                          <a:latin typeface="Arial" panose="020B0604020202020204" pitchFamily="34" charset="0"/>
                        </a:rPr>
                        <a:t> $5,112,008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1" i="0" u="none" strike="noStrike">
                          <a:effectLst/>
                          <a:latin typeface="Arial" panose="020B0604020202020204" pitchFamily="34" charset="0"/>
                        </a:rPr>
                        <a:t> $20,286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1"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48594418"/>
                  </a:ext>
                </a:extLst>
              </a:tr>
            </a:tbl>
          </a:graphicData>
        </a:graphic>
      </p:graphicFrame>
    </p:spTree>
    <p:extLst>
      <p:ext uri="{BB962C8B-B14F-4D97-AF65-F5344CB8AC3E}">
        <p14:creationId xmlns:p14="http://schemas.microsoft.com/office/powerpoint/2010/main" val="406194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7" name="Title 1">
            <a:extLst>
              <a:ext uri="{FF2B5EF4-FFF2-40B4-BE49-F238E27FC236}">
                <a16:creationId xmlns:a16="http://schemas.microsoft.com/office/drawing/2014/main" id="{27B7B7F2-D019-81C3-0227-6C82BF1E753A}"/>
              </a:ext>
            </a:extLst>
          </p:cNvPr>
          <p:cNvSpPr txBox="1">
            <a:spLocks/>
          </p:cNvSpPr>
          <p:nvPr/>
        </p:nvSpPr>
        <p:spPr>
          <a:xfrm>
            <a:off x="2443722" y="242233"/>
            <a:ext cx="7073502"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Overview of FY </a:t>
            </a:r>
            <a:r>
              <a:rPr lang="en-US" sz="3000" b="1" dirty="0">
                <a:solidFill>
                  <a:prstClr val="black"/>
                </a:solidFill>
                <a:latin typeface="Calibri" panose="020F0502020204030204" pitchFamily="34" charset="0"/>
                <a:cs typeface="Calibri" panose="020F0502020204030204" pitchFamily="34" charset="0"/>
              </a:rPr>
              <a:t>26</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637" y="463105"/>
            <a:ext cx="845791" cy="1233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2590046" y="5887082"/>
            <a:ext cx="6263602" cy="584775"/>
          </a:xfrm>
          <a:prstGeom prst="rect">
            <a:avLst/>
          </a:prstGeom>
          <a:ln w="38100">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a:ln>
                  <a:noFill/>
                </a:ln>
                <a:solidFill>
                  <a:prstClr val="black"/>
                </a:solidFill>
                <a:effectLst/>
                <a:uLnTx/>
                <a:uFillTx/>
                <a:latin typeface="Calibri"/>
                <a:ea typeface="+mn-ea"/>
                <a:cs typeface="+mn-cs"/>
              </a:rPr>
              <a:t> GO Teams will need to take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a:ln>
                  <a:noFill/>
                </a:ln>
                <a:solidFill>
                  <a:srgbClr val="FF0000"/>
                </a:solidFill>
                <a:effectLst/>
                <a:uLnTx/>
                <a:uFillTx/>
                <a:latin typeface="Calibri"/>
                <a:ea typeface="+mn-ea"/>
                <a:cs typeface="+mn-cs"/>
              </a:rPr>
              <a:t>ACTION</a:t>
            </a:r>
            <a:r>
              <a:rPr kumimoji="0" lang="en-US" sz="1600" b="0" i="0" u="none" strike="noStrike" kern="1200" cap="none" spc="0" normalizeH="0" baseline="0" noProof="0" dirty="0">
                <a:ln>
                  <a:noFill/>
                </a:ln>
                <a:solidFill>
                  <a:prstClr val="black"/>
                </a:solidFill>
                <a:effectLst/>
                <a:uLnTx/>
                <a:uFillTx/>
                <a:latin typeface="Calibri"/>
                <a:ea typeface="+mn-ea"/>
                <a:cs typeface="+mn-cs"/>
              </a:rPr>
              <a:t> on the budget at these meetings.</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3">
            <a:duotone>
              <a:schemeClr val="accent3">
                <a:shade val="45000"/>
                <a:satMod val="135000"/>
              </a:schemeClr>
              <a:prstClr val="white"/>
            </a:duotone>
          </a:blip>
          <a:stretch>
            <a:fillRect/>
          </a:stretch>
        </p:blipFill>
        <p:spPr>
          <a:xfrm>
            <a:off x="651864" y="1193404"/>
            <a:ext cx="1828797" cy="2235596"/>
          </a:xfrm>
          <a:prstGeom prst="rect">
            <a:avLst/>
          </a:prstGeom>
        </p:spPr>
      </p:pic>
      <p:graphicFrame>
        <p:nvGraphicFramePr>
          <p:cNvPr id="3" name="Diagram 2">
            <a:extLst>
              <a:ext uri="{FF2B5EF4-FFF2-40B4-BE49-F238E27FC236}">
                <a16:creationId xmlns:a16="http://schemas.microsoft.com/office/drawing/2014/main" id="{567DACE9-E55A-CDB0-5F76-C141ED14B4CD}"/>
              </a:ext>
            </a:extLst>
          </p:cNvPr>
          <p:cNvGraphicFramePr/>
          <p:nvPr>
            <p:extLst>
              <p:ext uri="{D42A27DB-BD31-4B8C-83A1-F6EECF244321}">
                <p14:modId xmlns:p14="http://schemas.microsoft.com/office/powerpoint/2010/main" val="2905647532"/>
              </p:ext>
            </p:extLst>
          </p:nvPr>
        </p:nvGraphicFramePr>
        <p:xfrm>
          <a:off x="428439" y="1533871"/>
          <a:ext cx="11145170" cy="399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314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enorite"/>
                <a:ea typeface="+mn-ea"/>
                <a:cs typeface="+mn-cs"/>
              </a:rPr>
              <a:t>*</a:t>
            </a:r>
            <a:r>
              <a:rPr kumimoji="0" lang="en-US" sz="1800" b="0" i="1" u="none" strike="noStrike" kern="1200" cap="none" spc="0" normalizeH="0" baseline="0" noProof="0">
                <a:ln>
                  <a:noFill/>
                </a:ln>
                <a:solidFill>
                  <a:prstClr val="black"/>
                </a:solidFill>
                <a:effectLst/>
                <a:uLnTx/>
                <a:uFillTx/>
                <a:latin typeface="Tenorite"/>
                <a:ea typeface="+mn-ea"/>
                <a:cs typeface="+mn-cs"/>
              </a:rPr>
              <a:t> Based on Current Allocation of School Budget</a:t>
            </a:r>
          </a:p>
        </p:txBody>
      </p:sp>
      <p:pic>
        <p:nvPicPr>
          <p:cNvPr id="7" name="Picture 6">
            <a:extLst>
              <a:ext uri="{FF2B5EF4-FFF2-40B4-BE49-F238E27FC236}">
                <a16:creationId xmlns:a16="http://schemas.microsoft.com/office/drawing/2014/main" id="{4E69D7E8-194E-B999-1ECD-4E5B2C5197CB}"/>
              </a:ext>
            </a:extLst>
          </p:cNvPr>
          <p:cNvPicPr>
            <a:picLocks noChangeAspect="1"/>
          </p:cNvPicPr>
          <p:nvPr/>
        </p:nvPicPr>
        <p:blipFill>
          <a:blip r:embed="rId3"/>
          <a:stretch>
            <a:fillRect/>
          </a:stretch>
        </p:blipFill>
        <p:spPr>
          <a:xfrm>
            <a:off x="1415846" y="1140377"/>
            <a:ext cx="9070258" cy="5971423"/>
          </a:xfrm>
          <a:prstGeom prst="rect">
            <a:avLst/>
          </a:prstGeom>
        </p:spPr>
      </p:pic>
    </p:spTree>
    <p:extLst>
      <p:ext uri="{BB962C8B-B14F-4D97-AF65-F5344CB8AC3E}">
        <p14:creationId xmlns:p14="http://schemas.microsoft.com/office/powerpoint/2010/main" val="133847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20B9-C6C0-D72F-9620-EA00A7CEFDF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E064AB-BAF1-FE0D-8B57-04344BBD5D3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graphicFrame>
        <p:nvGraphicFramePr>
          <p:cNvPr id="2" name="Subtitle 2">
            <a:extLst>
              <a:ext uri="{FF2B5EF4-FFF2-40B4-BE49-F238E27FC236}">
                <a16:creationId xmlns:a16="http://schemas.microsoft.com/office/drawing/2014/main" id="{12996FB1-6836-5911-2F4B-B55B2AF179BF}"/>
              </a:ext>
            </a:extLst>
          </p:cNvPr>
          <p:cNvGraphicFramePr>
            <a:graphicFrameLocks/>
          </p:cNvGraphicFramePr>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551BB2E-185A-D678-9C1E-F8F3C09045CE}"/>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spTree>
    <p:extLst>
      <p:ext uri="{BB962C8B-B14F-4D97-AF65-F5344CB8AC3E}">
        <p14:creationId xmlns:p14="http://schemas.microsoft.com/office/powerpoint/2010/main" val="4192093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nvGraphicFramePr>
        <p:xfrm>
          <a:off x="2048938" y="1471448"/>
          <a:ext cx="8837020" cy="6152878"/>
        </p:xfrm>
        <a:graphic>
          <a:graphicData uri="http://schemas.openxmlformats.org/drawingml/2006/table">
            <a:tbl>
              <a:tblPr firstRow="1" bandRow="1">
                <a:tableStyleId>{7DF18680-E054-41AD-8BC1-D1AEF772440D}</a:tableStyleId>
              </a:tblPr>
              <a:tblGrid>
                <a:gridCol w="2209249">
                  <a:extLst>
                    <a:ext uri="{9D8B030D-6E8A-4147-A177-3AD203B41FA5}">
                      <a16:colId xmlns:a16="http://schemas.microsoft.com/office/drawing/2014/main" val="20000"/>
                    </a:ext>
                  </a:extLst>
                </a:gridCol>
                <a:gridCol w="2457119">
                  <a:extLst>
                    <a:ext uri="{9D8B030D-6E8A-4147-A177-3AD203B41FA5}">
                      <a16:colId xmlns:a16="http://schemas.microsoft.com/office/drawing/2014/main" val="20002"/>
                    </a:ext>
                  </a:extLst>
                </a:gridCol>
                <a:gridCol w="2263156">
                  <a:extLst>
                    <a:ext uri="{9D8B030D-6E8A-4147-A177-3AD203B41FA5}">
                      <a16:colId xmlns:a16="http://schemas.microsoft.com/office/drawing/2014/main" val="20003"/>
                    </a:ext>
                  </a:extLst>
                </a:gridCol>
                <a:gridCol w="1907496">
                  <a:extLst>
                    <a:ext uri="{9D8B030D-6E8A-4147-A177-3AD203B41FA5}">
                      <a16:colId xmlns:a16="http://schemas.microsoft.com/office/drawing/2014/main" val="20005"/>
                    </a:ext>
                  </a:extLst>
                </a:gridCol>
              </a:tblGrid>
              <a:tr h="490526">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1580">
                <a:tc>
                  <a:txBody>
                    <a:bodyPr/>
                    <a:lstStyle/>
                    <a:p>
                      <a:pPr algn="l"/>
                      <a:r>
                        <a:rPr lang="en-US" sz="1200" b="0" i="1" dirty="0">
                          <a:solidFill>
                            <a:schemeClr val="tx1"/>
                          </a:solidFill>
                        </a:rPr>
                        <a:t>Improve phonics instruction to increase proficiency of early readers</a:t>
                      </a:r>
                    </a:p>
                  </a:txBody>
                  <a:tcPr marL="68580" marR="68580" marT="34290" marB="34290" anchor="b"/>
                </a:tc>
                <a:tc>
                  <a:txBody>
                    <a:bodyPr/>
                    <a:lstStyle/>
                    <a:p>
                      <a:pPr marL="0" algn="l" defTabSz="685800" rtl="0" eaLnBrk="1" latinLnBrk="0" hangingPunct="1"/>
                      <a:r>
                        <a:rPr lang="en-US" sz="1200" b="0" i="1" kern="1200" dirty="0">
                          <a:solidFill>
                            <a:schemeClr val="tx1"/>
                          </a:solidFill>
                          <a:latin typeface="+mn-lt"/>
                          <a:ea typeface="+mn-ea"/>
                          <a:cs typeface="+mn-cs"/>
                        </a:rPr>
                        <a:t>Provide assistance with small group instruction in during the ELA block</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rPr>
                        <a:t>Purchase  a paraprofessional to assist early grades</a:t>
                      </a:r>
                    </a:p>
                  </a:txBody>
                  <a:tcPr marL="68580" marR="68580" marT="34290" marB="34290" anchor="b"/>
                </a:tc>
                <a:tc>
                  <a:txBody>
                    <a:bodyPr/>
                    <a:lstStyle/>
                    <a:p>
                      <a:pPr marL="0" algn="l" defTabSz="685800" rtl="0" eaLnBrk="1" latinLnBrk="0" hangingPunct="1"/>
                      <a:r>
                        <a:rPr lang="en-US" sz="1200" b="0" kern="1200" dirty="0">
                          <a:solidFill>
                            <a:schemeClr val="tx1"/>
                          </a:solidFill>
                        </a:rPr>
                        <a:t>56, 000</a:t>
                      </a:r>
                    </a:p>
                  </a:txBody>
                  <a:tcPr marL="68580" marR="68580" marT="34290" marB="34290" anchor="b"/>
                </a:tc>
                <a:extLst>
                  <a:ext uri="{0D108BD9-81ED-4DB2-BD59-A6C34878D82A}">
                    <a16:rowId xmlns:a16="http://schemas.microsoft.com/office/drawing/2014/main" val="10001"/>
                  </a:ext>
                </a:extLst>
              </a:tr>
              <a:tr h="378114">
                <a:tc>
                  <a:txBody>
                    <a:bodyPr/>
                    <a:lstStyle/>
                    <a:p>
                      <a:r>
                        <a:rPr lang="en-US" sz="1200" dirty="0">
                          <a:solidFill>
                            <a:schemeClr val="tx1"/>
                          </a:solidFill>
                        </a:rPr>
                        <a:t>Increase proficiency in reading and Math on Milestones</a:t>
                      </a:r>
                    </a:p>
                  </a:txBody>
                  <a:tcPr marL="68580" marR="68580" marT="34290" marB="34290" anchor="ctr"/>
                </a:tc>
                <a:tc>
                  <a:txBody>
                    <a:bodyPr/>
                    <a:lstStyle/>
                    <a:p>
                      <a:r>
                        <a:rPr lang="en-US" sz="1200" dirty="0">
                          <a:solidFill>
                            <a:schemeClr val="tx1"/>
                          </a:solidFill>
                        </a:rPr>
                        <a:t>Provided digital and paper resources for individual growth of students Allowing for the school to create formative assessments to allow for quicker intervention for students falling behind</a:t>
                      </a:r>
                    </a:p>
                  </a:txBody>
                  <a:tcPr marL="68580" marR="68580" marT="34290" marB="34290" anchor="ctr"/>
                </a:tc>
                <a:tc>
                  <a:txBody>
                    <a:bodyPr/>
                    <a:lstStyle/>
                    <a:p>
                      <a:r>
                        <a:rPr lang="en-US" sz="1200" dirty="0">
                          <a:solidFill>
                            <a:schemeClr val="tx1"/>
                          </a:solidFill>
                        </a:rPr>
                        <a:t>Purchase digital resources and teacher recommended resources for students</a:t>
                      </a:r>
                    </a:p>
                  </a:txBody>
                  <a:tcPr marL="68580" marR="68580" marT="34290" marB="34290" anchor="ctr"/>
                </a:tc>
                <a:tc>
                  <a:txBody>
                    <a:bodyPr/>
                    <a:lstStyle/>
                    <a:p>
                      <a:r>
                        <a:rPr lang="en-US" sz="1200" dirty="0">
                          <a:solidFill>
                            <a:schemeClr val="tx1"/>
                          </a:solidFill>
                        </a:rPr>
                        <a:t>10,000</a:t>
                      </a:r>
                    </a:p>
                  </a:txBody>
                  <a:tcPr marL="68580" marR="68580" marT="34290" marB="34290" anchor="ctr"/>
                </a:tc>
                <a:extLst>
                  <a:ext uri="{0D108BD9-81ED-4DB2-BD59-A6C34878D82A}">
                    <a16:rowId xmlns:a16="http://schemas.microsoft.com/office/drawing/2014/main" val="10002"/>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78114">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7811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150" normalizeH="0" baseline="0" noProof="0" dirty="0">
                <a:ln>
                  <a:noFill/>
                </a:ln>
                <a:solidFill>
                  <a:srgbClr val="FF0000"/>
                </a:solidFill>
                <a:effectLst/>
                <a:highlight>
                  <a:srgbClr val="FFFF00"/>
                </a:highlight>
                <a:uLnTx/>
                <a:uFillTx/>
                <a:latin typeface="Tenorite"/>
                <a:ea typeface="+mj-ea"/>
                <a:cs typeface="+mj-cs"/>
              </a:rPr>
              <a:t>$66280</a:t>
            </a: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C43B-E9E5-8C0A-2FE6-6E454DCC1775}"/>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36614A-C9DE-6C64-4633-543287CF1551}"/>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3" name="Title 2">
            <a:extLst>
              <a:ext uri="{FF2B5EF4-FFF2-40B4-BE49-F238E27FC236}">
                <a16:creationId xmlns:a16="http://schemas.microsoft.com/office/drawing/2014/main" id="{C1E4C60D-1A87-5466-A0B6-36A292E2E0F6}"/>
              </a:ext>
            </a:extLst>
          </p:cNvPr>
          <p:cNvSpPr>
            <a:spLocks noGrp="1"/>
          </p:cNvSpPr>
          <p:nvPr>
            <p:ph type="title"/>
          </p:nvPr>
        </p:nvSpPr>
        <p:spPr>
          <a:xfrm>
            <a:off x="845302" y="35991"/>
            <a:ext cx="10515600" cy="626161"/>
          </a:xfrm>
        </p:spPr>
        <p:txBody>
          <a:bodyPr anchor="ctr"/>
          <a:lstStyle/>
          <a:p>
            <a:r>
              <a:rPr lang="en-US" b="1"/>
              <a:t>Plan for FY26 Title I Holdback</a:t>
            </a:r>
          </a:p>
        </p:txBody>
      </p:sp>
      <p:graphicFrame>
        <p:nvGraphicFramePr>
          <p:cNvPr id="7" name="Table 6">
            <a:extLst>
              <a:ext uri="{FF2B5EF4-FFF2-40B4-BE49-F238E27FC236}">
                <a16:creationId xmlns:a16="http://schemas.microsoft.com/office/drawing/2014/main" id="{0ECA576C-F082-E091-8815-60A7BF149C55}"/>
              </a:ext>
            </a:extLst>
          </p:cNvPr>
          <p:cNvGraphicFramePr>
            <a:graphicFrameLocks noGrp="1"/>
          </p:cNvGraphicFramePr>
          <p:nvPr/>
        </p:nvGraphicFramePr>
        <p:xfrm>
          <a:off x="2048938" y="1471448"/>
          <a:ext cx="8579710" cy="5395074"/>
        </p:xfrm>
        <a:graphic>
          <a:graphicData uri="http://schemas.openxmlformats.org/drawingml/2006/table">
            <a:tbl>
              <a:tblPr firstRow="1" bandRow="1">
                <a:tableStyleId>{93296810-A885-4BE3-A3E7-6D5BEEA58F35}</a:tableStyleId>
              </a:tblPr>
              <a:tblGrid>
                <a:gridCol w="2144922">
                  <a:extLst>
                    <a:ext uri="{9D8B030D-6E8A-4147-A177-3AD203B41FA5}">
                      <a16:colId xmlns:a16="http://schemas.microsoft.com/office/drawing/2014/main" val="20000"/>
                    </a:ext>
                  </a:extLst>
                </a:gridCol>
                <a:gridCol w="2385574">
                  <a:extLst>
                    <a:ext uri="{9D8B030D-6E8A-4147-A177-3AD203B41FA5}">
                      <a16:colId xmlns:a16="http://schemas.microsoft.com/office/drawing/2014/main" val="20002"/>
                    </a:ext>
                  </a:extLst>
                </a:gridCol>
                <a:gridCol w="2197259">
                  <a:extLst>
                    <a:ext uri="{9D8B030D-6E8A-4147-A177-3AD203B41FA5}">
                      <a16:colId xmlns:a16="http://schemas.microsoft.com/office/drawing/2014/main" val="20003"/>
                    </a:ext>
                  </a:extLst>
                </a:gridCol>
                <a:gridCol w="1851955">
                  <a:extLst>
                    <a:ext uri="{9D8B030D-6E8A-4147-A177-3AD203B41FA5}">
                      <a16:colId xmlns:a16="http://schemas.microsoft.com/office/drawing/2014/main" val="20005"/>
                    </a:ext>
                  </a:extLst>
                </a:gridCol>
              </a:tblGrid>
              <a:tr h="493264">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9794">
                <a:tc>
                  <a:txBody>
                    <a:bodyPr/>
                    <a:lstStyle/>
                    <a:p>
                      <a:pPr algn="l"/>
                      <a:r>
                        <a:rPr lang="en-US" sz="1800" b="0" i="1" dirty="0">
                          <a:solidFill>
                            <a:schemeClr val="tx1"/>
                          </a:solidFill>
                        </a:rPr>
                        <a:t>Increase percentage of students scoring proficient in reading and Math on the Milestones Exam</a:t>
                      </a:r>
                    </a:p>
                  </a:txBody>
                  <a:tcPr marL="68580" marR="68580" marT="34290" marB="34290" anchor="b"/>
                </a:tc>
                <a:tc>
                  <a:txBody>
                    <a:bodyPr/>
                    <a:lstStyle/>
                    <a:p>
                      <a:pPr marL="0" algn="l" defTabSz="685800" rtl="0" eaLnBrk="1" latinLnBrk="0" hangingPunct="1"/>
                      <a:r>
                        <a:rPr lang="en-US" sz="1800" b="0" i="1" kern="1200" dirty="0">
                          <a:solidFill>
                            <a:schemeClr val="tx1"/>
                          </a:solidFill>
                          <a:latin typeface="+mn-lt"/>
                          <a:ea typeface="+mn-ea"/>
                          <a:cs typeface="+mn-cs"/>
                        </a:rPr>
                        <a:t>Digital and hard copy resources for students</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0" i="1" kern="1200" dirty="0">
                          <a:solidFill>
                            <a:schemeClr val="tx1"/>
                          </a:solidFill>
                          <a:latin typeface="+mn-lt"/>
                          <a:ea typeface="+mn-ea"/>
                          <a:cs typeface="+mn-cs"/>
                        </a:rPr>
                        <a:t>Purchase I Ready, Study Island for all students, Coach books and resources for daily instruction</a:t>
                      </a:r>
                    </a:p>
                  </a:txBody>
                  <a:tcPr marL="68580" marR="68580" marT="34290" marB="34290" anchor="b"/>
                </a:tc>
                <a:tc>
                  <a:txBody>
                    <a:bodyPr/>
                    <a:lstStyle/>
                    <a:p>
                      <a:pPr marL="0" algn="l" defTabSz="685800" rtl="0" eaLnBrk="1" latinLnBrk="0" hangingPunct="1"/>
                      <a:r>
                        <a:rPr lang="en-US" sz="1800" b="0" i="1" kern="1200" dirty="0">
                          <a:solidFill>
                            <a:schemeClr val="tx1"/>
                          </a:solidFill>
                          <a:latin typeface="+mn-lt"/>
                          <a:ea typeface="+mn-ea"/>
                          <a:cs typeface="+mn-cs"/>
                        </a:rPr>
                        <a:t>18,525</a:t>
                      </a:r>
                    </a:p>
                  </a:txBody>
                  <a:tcPr marL="68580" marR="68580" marT="34290" marB="34290" anchor="b"/>
                </a:tc>
                <a:extLst>
                  <a:ext uri="{0D108BD9-81ED-4DB2-BD59-A6C34878D82A}">
                    <a16:rowId xmlns:a16="http://schemas.microsoft.com/office/drawing/2014/main" val="10001"/>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8022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0C533C15-8EE9-60AA-26C9-C5E3A737E031}"/>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150" normalizeH="0" baseline="0" noProof="0" dirty="0">
                <a:ln>
                  <a:noFill/>
                </a:ln>
                <a:solidFill>
                  <a:srgbClr val="FF0000"/>
                </a:solidFill>
                <a:effectLst/>
                <a:highlight>
                  <a:srgbClr val="FFFF00"/>
                </a:highlight>
                <a:uLnTx/>
                <a:uFillTx/>
                <a:latin typeface="Tenorite"/>
                <a:ea typeface="+mj-ea"/>
                <a:cs typeface="+mj-cs"/>
              </a:rPr>
              <a:t>18,525</a:t>
            </a:r>
          </a:p>
        </p:txBody>
      </p:sp>
      <p:sp>
        <p:nvSpPr>
          <p:cNvPr id="11" name="Rectangle 10">
            <a:extLst>
              <a:ext uri="{FF2B5EF4-FFF2-40B4-BE49-F238E27FC236}">
                <a16:creationId xmlns:a16="http://schemas.microsoft.com/office/drawing/2014/main" id="{96405391-4DCD-A1CD-5F0A-75C753680F31}"/>
              </a:ext>
            </a:extLst>
          </p:cNvPr>
          <p:cNvSpPr/>
          <p:nvPr/>
        </p:nvSpPr>
        <p:spPr>
          <a:xfrm>
            <a:off x="1601311" y="1208810"/>
            <a:ext cx="8919185" cy="58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753798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marR="0" lvl="0" indent="-45720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2800" b="1" i="0" u="sng" strike="noStrike" kern="1200" cap="none" spc="50" normalizeH="0" baseline="0" noProof="0">
                <a:ln>
                  <a:noFill/>
                </a:ln>
                <a:solidFill>
                  <a:srgbClr val="A92A91"/>
                </a:solidFill>
                <a:effectLst/>
                <a:uLnTx/>
                <a:uFillTx/>
                <a:latin typeface="Tenorite"/>
                <a:ea typeface="+mj-ea"/>
                <a:cs typeface="+mj-cs"/>
              </a:rPr>
              <a:t>What:</a:t>
            </a:r>
          </a:p>
          <a:p>
            <a:pPr marL="520700" marR="0" lvl="0" indent="-457200" algn="l" defTabSz="9144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1800" b="1" i="0" u="none" strike="noStrike" kern="1200" cap="none" spc="50" normalizeH="0" baseline="0" noProof="0">
                <a:ln>
                  <a:noFill/>
                </a:ln>
                <a:solidFill>
                  <a:prstClr val="black"/>
                </a:solidFill>
                <a:effectLst/>
                <a:uLnTx/>
                <a:uFillTx/>
                <a:latin typeface="Tenorite"/>
                <a:ea typeface="+mj-ea"/>
                <a:cs typeface="+mj-cs"/>
              </a:rPr>
              <a:t>	</a:t>
            </a:r>
            <a:r>
              <a:rPr kumimoji="0" lang="en-US" sz="2000" b="1" i="0" u="none" strike="noStrike" kern="1200" cap="none" spc="50" normalizeH="0" baseline="0" noProof="0">
                <a:ln>
                  <a:noFill/>
                </a:ln>
                <a:solidFill>
                  <a:prstClr val="black"/>
                </a:solidFill>
                <a:effectLst/>
                <a:uLnTx/>
                <a:uFillTx/>
                <a:latin typeface="Tenorite"/>
                <a:ea typeface="+mj-ea"/>
                <a:cs typeface="+mj-cs"/>
              </a:rPr>
              <a:t>During this meeting we will review the budget, which should be updated based on feedback from the staffing conference, Associate Superintendents, and key leaders. After review, GO Teams will need to </a:t>
            </a:r>
            <a:r>
              <a:rPr kumimoji="0" lang="en-US" sz="2000" b="1" i="0" u="none" strike="noStrike" kern="1200" cap="none" spc="50" normalizeH="0" baseline="0" noProof="0">
                <a:ln>
                  <a:noFill/>
                </a:ln>
                <a:solidFill>
                  <a:srgbClr val="FF0000"/>
                </a:solidFill>
                <a:effectLst/>
                <a:uLnTx/>
                <a:uFillTx/>
                <a:latin typeface="Tenorite"/>
                <a:ea typeface="+mj-ea"/>
                <a:cs typeface="+mj-cs"/>
              </a:rPr>
              <a:t>take action</a:t>
            </a:r>
            <a:r>
              <a:rPr kumimoji="0" lang="en-US" sz="2000" b="1" i="0" u="none" strike="noStrike" kern="1200" cap="none" spc="50" normalizeH="0" baseline="0" noProof="0">
                <a:ln>
                  <a:noFill/>
                </a:ln>
                <a:solidFill>
                  <a:srgbClr val="159839"/>
                </a:solidFill>
                <a:effectLst/>
                <a:uLnTx/>
                <a:uFillTx/>
                <a:latin typeface="Tenorite"/>
                <a:ea typeface="+mj-ea"/>
                <a:cs typeface="+mj-cs"/>
              </a:rPr>
              <a:t> </a:t>
            </a:r>
            <a:r>
              <a:rPr kumimoji="0" lang="en-US" sz="2000" b="1" i="0" u="none" strike="noStrike" kern="1200" cap="none" spc="50" normalizeH="0" baseline="0" noProof="0">
                <a:ln>
                  <a:noFill/>
                </a:ln>
                <a:solidFill>
                  <a:prstClr val="black"/>
                </a:solidFill>
                <a:effectLst/>
                <a:uLnTx/>
                <a:uFillTx/>
                <a:latin typeface="Tenorite"/>
                <a:ea typeface="+mj-ea"/>
                <a:cs typeface="+mj-cs"/>
              </a:rPr>
              <a:t>(i.e., vote) on the FY25 Budget. </a:t>
            </a:r>
          </a:p>
          <a:p>
            <a:pPr marL="6350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2800" b="1" i="0" u="sng" strike="noStrike" kern="1200" cap="none" spc="50" normalizeH="0" baseline="0" noProof="0">
                <a:ln>
                  <a:noFill/>
                </a:ln>
                <a:solidFill>
                  <a:srgbClr val="A92A91"/>
                </a:solidFill>
                <a:effectLst/>
                <a:uLnTx/>
                <a:uFillTx/>
                <a:latin typeface="Tenorite"/>
                <a:ea typeface="+mj-ea"/>
                <a:cs typeface="+mj-cs"/>
              </a:rPr>
              <a:t>Why:</a:t>
            </a:r>
          </a:p>
          <a:p>
            <a:pPr marL="520700" marR="0" lvl="0" indent="-6350" algn="l" defTabSz="9144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000" b="1" i="0" u="none" strike="noStrike" kern="1200" cap="none" spc="50" normalizeH="0" baseline="0" noProof="0">
                <a:ln>
                  <a:noFill/>
                </a:ln>
                <a:solidFill>
                  <a:prstClr val="black"/>
                </a:solidFill>
                <a:effectLst/>
                <a:uLnTx/>
                <a:uFillTx/>
                <a:latin typeface="Tenorite"/>
                <a:ea typeface="+mj-ea"/>
                <a:cs typeface="+mj-cs"/>
              </a:rPr>
              <a:t>Principals will present the final budget recommendations for GO Team approval. </a:t>
            </a:r>
            <a:endParaRPr kumimoji="0" lang="en-US" sz="2000" b="1" i="0" u="sng" strike="noStrike" kern="1200" cap="none" spc="50" normalizeH="0" baseline="0" noProof="0">
              <a:ln>
                <a:noFill/>
              </a:ln>
              <a:solidFill>
                <a:prstClr val="black"/>
              </a:solidFill>
              <a:effectLst/>
              <a:uLnTx/>
              <a:uFillTx/>
              <a:latin typeface="Tenorite"/>
              <a:ea typeface="+mj-ea"/>
              <a:cs typeface="+mj-cs"/>
            </a:endParaRPr>
          </a:p>
          <a:p>
            <a:pPr marL="6350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US" sz="2800" b="1" i="0" u="sng" strike="noStrike" kern="1200" cap="none" spc="50" normalizeH="0" baseline="0" noProof="0">
                <a:ln>
                  <a:noFill/>
                </a:ln>
                <a:solidFill>
                  <a:srgbClr val="A92A91"/>
                </a:solidFill>
                <a:effectLst/>
                <a:uLnTx/>
                <a:uFillTx/>
                <a:latin typeface="Tenorite"/>
                <a:ea typeface="+mj-ea"/>
                <a:cs typeface="+mj-cs"/>
              </a:rPr>
              <a:t>When:</a:t>
            </a:r>
          </a:p>
          <a:p>
            <a:pPr marL="520700" marR="0" lvl="0" indent="-6350" algn="l" defTabSz="914400" rtl="0" eaLnBrk="1" fontAlgn="auto" latinLnBrk="0" hangingPunct="1">
              <a:lnSpc>
                <a:spcPct val="100000"/>
              </a:lnSpc>
              <a:spcBef>
                <a:spcPts val="600"/>
              </a:spcBef>
              <a:spcAft>
                <a:spcPts val="0"/>
              </a:spcAft>
              <a:buClrTx/>
              <a:buSzPct val="100000"/>
              <a:buFont typeface="Arial" panose="020B0604020202020204" pitchFamily="34" charset="0"/>
              <a:buNone/>
              <a:tabLst/>
              <a:defRPr/>
            </a:pPr>
            <a:r>
              <a:rPr kumimoji="0" lang="en-US" sz="2000" b="1" i="0" u="none" strike="noStrike" kern="1200" cap="none" spc="50" normalizeH="0" baseline="0" noProof="0">
                <a:ln>
                  <a:noFill/>
                </a:ln>
                <a:solidFill>
                  <a:prstClr val="black"/>
                </a:solidFill>
                <a:effectLst/>
                <a:uLnTx/>
                <a:uFillTx/>
                <a:latin typeface="Tenorite"/>
                <a:ea typeface="+mj-ea"/>
                <a:cs typeface="+mj-cs"/>
              </a:rPr>
              <a:t>All approval meetings </a:t>
            </a:r>
            <a:r>
              <a:rPr kumimoji="0" lang="en-US" sz="2000" b="1" i="0" u="none" strike="noStrike" kern="1200" cap="none" spc="50" normalizeH="0" baseline="0" noProof="0">
                <a:ln>
                  <a:noFill/>
                </a:ln>
                <a:solidFill>
                  <a:srgbClr val="FF0000"/>
                </a:solidFill>
                <a:effectLst/>
                <a:uLnTx/>
                <a:uFillTx/>
                <a:latin typeface="Tenorite"/>
                <a:ea typeface="+mj-ea"/>
                <a:cs typeface="+mj-cs"/>
              </a:rPr>
              <a:t>must</a:t>
            </a:r>
            <a:r>
              <a:rPr kumimoji="0" lang="en-US" sz="2000" b="1" i="0" u="none" strike="noStrike" kern="1200" cap="none" spc="50" normalizeH="0" baseline="0" noProof="0">
                <a:ln>
                  <a:noFill/>
                </a:ln>
                <a:solidFill>
                  <a:prstClr val="black"/>
                </a:solidFill>
                <a:effectLst/>
                <a:uLnTx/>
                <a:uFillTx/>
                <a:latin typeface="Tenorite"/>
                <a:ea typeface="+mj-ea"/>
                <a:cs typeface="+mj-cs"/>
              </a:rPr>
              <a:t> be held </a:t>
            </a:r>
            <a:r>
              <a:rPr kumimoji="0" lang="en-US" sz="2000" b="1" i="0" u="none" strike="noStrike" kern="1200" cap="none" spc="50" normalizeH="0" baseline="0" noProof="0">
                <a:ln>
                  <a:noFill/>
                </a:ln>
                <a:solidFill>
                  <a:srgbClr val="FF0000"/>
                </a:solidFill>
                <a:effectLst/>
                <a:uLnTx/>
                <a:uFillTx/>
                <a:latin typeface="Tenorite"/>
                <a:ea typeface="+mj-ea"/>
                <a:cs typeface="+mj-cs"/>
              </a:rPr>
              <a:t>after</a:t>
            </a:r>
            <a:r>
              <a:rPr kumimoji="0" lang="en-US" sz="2000" b="1" i="0" u="none" strike="noStrike" kern="1200" cap="none" spc="50" normalizeH="0" baseline="0" noProof="0">
                <a:ln>
                  <a:noFill/>
                </a:ln>
                <a:solidFill>
                  <a:prstClr val="black"/>
                </a:solidFill>
                <a:effectLst/>
                <a:uLnTx/>
                <a:uFillTx/>
                <a:latin typeface="Tenorite"/>
                <a:ea typeface="+mj-ea"/>
                <a:cs typeface="+mj-cs"/>
              </a:rPr>
              <a:t> staffing conferences. Budgets must be approved by </a:t>
            </a:r>
            <a:r>
              <a:rPr kumimoji="0" lang="en-US" sz="2000" b="1" i="0" u="none" strike="noStrike" kern="1200" cap="none" spc="50" normalizeH="0" baseline="0" noProof="0">
                <a:ln>
                  <a:noFill/>
                </a:ln>
                <a:solidFill>
                  <a:srgbClr val="FF0000"/>
                </a:solidFill>
                <a:effectLst/>
                <a:uLnTx/>
                <a:uFillTx/>
                <a:latin typeface="Tenorite"/>
                <a:ea typeface="+mj-ea"/>
                <a:cs typeface="+mj-cs"/>
              </a:rPr>
              <a:t>March 15</a:t>
            </a:r>
            <a:r>
              <a:rPr kumimoji="0" lang="en-US" sz="2000" b="1" i="0" u="none" strike="noStrike" kern="1200" cap="none" spc="50" normalizeH="0" baseline="30000" noProof="0">
                <a:ln>
                  <a:noFill/>
                </a:ln>
                <a:solidFill>
                  <a:srgbClr val="FF0000"/>
                </a:solidFill>
                <a:effectLst/>
                <a:uLnTx/>
                <a:uFillTx/>
                <a:latin typeface="Tenorite"/>
                <a:ea typeface="+mj-ea"/>
                <a:cs typeface="+mj-cs"/>
              </a:rPr>
              <a:t>th</a:t>
            </a:r>
            <a:r>
              <a:rPr kumimoji="0" lang="en-US" sz="2000" b="1" i="0" u="none" strike="noStrike" kern="1200" cap="none" spc="50" normalizeH="0" baseline="0" noProof="0">
                <a:ln>
                  <a:noFill/>
                </a:ln>
                <a:solidFill>
                  <a:prstClr val="black"/>
                </a:solidFill>
                <a:effectLst/>
                <a:uLnTx/>
                <a:uFillTx/>
                <a:latin typeface="Tenorite"/>
                <a:ea typeface="+mj-ea"/>
                <a:cs typeface="+mj-cs"/>
              </a:rPr>
              <a:t>. </a:t>
            </a:r>
            <a:endParaRPr kumimoji="0" lang="en-US" sz="1800" b="1" i="0" u="none" strike="noStrike" kern="1200" cap="none" spc="50" normalizeH="0" baseline="0" noProof="0">
              <a:ln>
                <a:noFill/>
              </a:ln>
              <a:solidFill>
                <a:prstClr val="black"/>
              </a:solidFill>
              <a:effectLst/>
              <a:uLnTx/>
              <a:uFillTx/>
              <a:latin typeface="Tenorite"/>
              <a:ea typeface="+mj-ea"/>
              <a:cs typeface="+mj-cs"/>
            </a:endParaRPr>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marR="0" lvl="0" indent="-457200" algn="ctr" defTabSz="914400" rtl="0" eaLnBrk="1" fontAlgn="auto" latinLnBrk="0" hangingPunct="1">
              <a:lnSpc>
                <a:spcPct val="100000"/>
              </a:lnSpc>
              <a:spcBef>
                <a:spcPts val="600"/>
              </a:spcBef>
              <a:spcAft>
                <a:spcPts val="0"/>
              </a:spcAft>
              <a:buClrTx/>
              <a:buSzPct val="100000"/>
              <a:buFontTx/>
              <a:buNone/>
              <a:tabLst/>
              <a:defRPr/>
            </a:pPr>
            <a:r>
              <a:rPr kumimoji="0" lang="en-US" sz="2400" b="1" i="0" u="none" strike="noStrike" kern="1200" cap="none" spc="0" normalizeH="0" baseline="0" noProof="0">
                <a:ln>
                  <a:noFill/>
                </a:ln>
                <a:solidFill>
                  <a:srgbClr val="A92A91"/>
                </a:solidFill>
                <a:effectLst/>
                <a:uLnTx/>
                <a:uFillTx/>
                <a:latin typeface="Tenorite"/>
                <a:ea typeface="+mn-ea"/>
                <a:cs typeface="+mn-cs"/>
              </a:rPr>
              <a:t>Our next meeting is the </a:t>
            </a:r>
            <a:r>
              <a:rPr kumimoji="0" lang="en-US" sz="2400" b="1" i="0" u="sng" strike="noStrike" kern="1200" cap="none" spc="0" normalizeH="0" baseline="0" noProof="0">
                <a:ln>
                  <a:noFill/>
                </a:ln>
                <a:solidFill>
                  <a:srgbClr val="A92A91"/>
                </a:solidFill>
                <a:effectLst/>
                <a:uLnTx/>
                <a:uFillTx/>
                <a:latin typeface="Tenorite"/>
                <a:ea typeface="+mn-ea"/>
                <a:cs typeface="+mn-cs"/>
              </a:rPr>
              <a:t>Budget Approval Meeting</a:t>
            </a:r>
            <a:r>
              <a:rPr kumimoji="0" lang="en-US" sz="2400" b="1" i="0" u="none" strike="noStrike" kern="1200" cap="none" spc="0" normalizeH="0" baseline="0" noProof="0">
                <a:ln>
                  <a:noFill/>
                </a:ln>
                <a:solidFill>
                  <a:prstClr val="black"/>
                </a:solidFill>
                <a:effectLst/>
                <a:uLnTx/>
                <a:uFillTx/>
                <a:latin typeface="Tenorite"/>
                <a:ea typeface="+mn-ea"/>
                <a:cs typeface="+mn-cs"/>
              </a:rPr>
              <a:t> </a:t>
            </a:r>
          </a:p>
        </p:txBody>
      </p:sp>
    </p:spTree>
    <p:extLst>
      <p:ext uri="{BB962C8B-B14F-4D97-AF65-F5344CB8AC3E}">
        <p14:creationId xmlns:p14="http://schemas.microsoft.com/office/powerpoint/2010/main" val="10345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marR="0" lvl="2"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marR="0" lvl="2"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dirty="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dirty="0">
                <a:ln>
                  <a:noFill/>
                </a:ln>
                <a:solidFill>
                  <a:sysClr val="windowText" lastClr="000000"/>
                </a:solidFill>
                <a:effectLst/>
                <a:uLnTx/>
                <a:uFillTx/>
                <a:latin typeface="Trebuchet MS"/>
                <a:sym typeface="Trebuchet MS"/>
              </a:rPr>
              <a:t>Finalization </a:t>
            </a:r>
            <a:r>
              <a:rPr kumimoji="0" lang="en-US" sz="4200" b="1" i="0" u="sng" strike="noStrike" kern="0" cap="none" spc="0" normalizeH="0" baseline="0" noProof="0" dirty="0">
                <a:ln>
                  <a:noFill/>
                </a:ln>
                <a:solidFill>
                  <a:sysClr val="windowText" lastClr="000000"/>
                </a:solidFill>
                <a:effectLst/>
                <a:uLnTx/>
                <a:uFillTx/>
                <a:latin typeface="Trebuchet MS"/>
                <a:sym typeface="Calibri"/>
              </a:rPr>
              <a:t>Meeting</a:t>
            </a: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all components of the budget, which should be updated based on feedback from the Cluster Superintendent and key leaders.  After review, GO Teams will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FY26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14</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a:t>
            </a:r>
            <a:r>
              <a:rPr lang="en-US" sz="8800">
                <a:ln>
                  <a:solidFill>
                    <a:schemeClr val="bg2"/>
                  </a:solidFill>
                </a:ln>
              </a:rPr>
              <a:t>Updates</a:t>
            </a:r>
            <a:endParaRPr lang="en-US" sz="8800" dirty="0">
              <a:ln>
                <a:solidFill>
                  <a:schemeClr val="bg2"/>
                </a:solidFill>
              </a:ln>
            </a:endParaRP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dirty="0"/>
              <a:t>Changes since Feedback Meeting</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1621735"/>
          </a:xfrm>
        </p:spPr>
        <p:txBody>
          <a:bodyPr vert="horz" lIns="0" tIns="0" rIns="0" bIns="0" rtlCol="0" anchor="t">
            <a:noAutofit/>
          </a:bodyPr>
          <a:lstStyle/>
          <a:p>
            <a:r>
              <a:rPr lang="en-US" sz="2400" dirty="0"/>
              <a:t>There were not 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enorite"/>
                <a:ea typeface="+mn-ea"/>
                <a:cs typeface="+mn-cs"/>
              </a:rPr>
              <a:t>*</a:t>
            </a:r>
            <a:r>
              <a:rPr kumimoji="0" lang="en-US" sz="1800" b="0" i="1" u="none" strike="noStrike" kern="1200" cap="none" spc="0" normalizeH="0" baseline="0" noProof="0">
                <a:ln>
                  <a:noFill/>
                </a:ln>
                <a:solidFill>
                  <a:prstClr val="black"/>
                </a:solidFill>
                <a:effectLst/>
                <a:uLnTx/>
                <a:uFillTx/>
                <a:latin typeface="Tenorite"/>
                <a:ea typeface="+mn-ea"/>
                <a:cs typeface="+mn-cs"/>
              </a:rPr>
              <a:t> Based on Current Allocation of School Budget</a:t>
            </a:r>
          </a:p>
        </p:txBody>
      </p:sp>
      <p:graphicFrame>
        <p:nvGraphicFramePr>
          <p:cNvPr id="5" name="Table 4">
            <a:extLst>
              <a:ext uri="{FF2B5EF4-FFF2-40B4-BE49-F238E27FC236}">
                <a16:creationId xmlns:a16="http://schemas.microsoft.com/office/drawing/2014/main" id="{0672AE0A-3645-94E0-A908-82BAE3C1E8B0}"/>
              </a:ext>
            </a:extLst>
          </p:cNvPr>
          <p:cNvGraphicFramePr>
            <a:graphicFrameLocks noGrp="1"/>
          </p:cNvGraphicFramePr>
          <p:nvPr/>
        </p:nvGraphicFramePr>
        <p:xfrm>
          <a:off x="889001" y="1358843"/>
          <a:ext cx="7547075" cy="4717491"/>
        </p:xfrm>
        <a:graphic>
          <a:graphicData uri="http://schemas.openxmlformats.org/drawingml/2006/table">
            <a:tbl>
              <a:tblPr/>
              <a:tblGrid>
                <a:gridCol w="880718">
                  <a:extLst>
                    <a:ext uri="{9D8B030D-6E8A-4147-A177-3AD203B41FA5}">
                      <a16:colId xmlns:a16="http://schemas.microsoft.com/office/drawing/2014/main" val="3443663116"/>
                    </a:ext>
                  </a:extLst>
                </a:gridCol>
                <a:gridCol w="2425362">
                  <a:extLst>
                    <a:ext uri="{9D8B030D-6E8A-4147-A177-3AD203B41FA5}">
                      <a16:colId xmlns:a16="http://schemas.microsoft.com/office/drawing/2014/main" val="3250107695"/>
                    </a:ext>
                  </a:extLst>
                </a:gridCol>
                <a:gridCol w="867168">
                  <a:extLst>
                    <a:ext uri="{9D8B030D-6E8A-4147-A177-3AD203B41FA5}">
                      <a16:colId xmlns:a16="http://schemas.microsoft.com/office/drawing/2014/main" val="3629171999"/>
                    </a:ext>
                  </a:extLst>
                </a:gridCol>
                <a:gridCol w="1368500">
                  <a:extLst>
                    <a:ext uri="{9D8B030D-6E8A-4147-A177-3AD203B41FA5}">
                      <a16:colId xmlns:a16="http://schemas.microsoft.com/office/drawing/2014/main" val="3245455602"/>
                    </a:ext>
                  </a:extLst>
                </a:gridCol>
                <a:gridCol w="1368500">
                  <a:extLst>
                    <a:ext uri="{9D8B030D-6E8A-4147-A177-3AD203B41FA5}">
                      <a16:colId xmlns:a16="http://schemas.microsoft.com/office/drawing/2014/main" val="1762050594"/>
                    </a:ext>
                  </a:extLst>
                </a:gridCol>
                <a:gridCol w="636827">
                  <a:extLst>
                    <a:ext uri="{9D8B030D-6E8A-4147-A177-3AD203B41FA5}">
                      <a16:colId xmlns:a16="http://schemas.microsoft.com/office/drawing/2014/main" val="3936870027"/>
                    </a:ext>
                  </a:extLst>
                </a:gridCol>
              </a:tblGrid>
              <a:tr h="271761">
                <a:tc>
                  <a:txBody>
                    <a:bodyPr/>
                    <a:lstStyle/>
                    <a:p>
                      <a:pPr algn="l" fontAlgn="t"/>
                      <a:r>
                        <a:rPr lang="en-US" sz="1100" b="1" i="0" u="none" strike="noStrike">
                          <a:solidFill>
                            <a:srgbClr val="000000"/>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033026614"/>
                  </a:ext>
                </a:extLst>
              </a:tr>
              <a:tr h="271761">
                <a:tc>
                  <a:txBody>
                    <a:bodyPr/>
                    <a:lstStyle/>
                    <a:p>
                      <a:pPr algn="l" fontAlgn="t"/>
                      <a:r>
                        <a:rPr lang="en-US" sz="1100" b="1" i="0" u="none" strike="noStrike">
                          <a:solidFill>
                            <a:srgbClr val="000000"/>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943972949"/>
                  </a:ext>
                </a:extLst>
              </a:tr>
              <a:tr h="271761">
                <a:tc>
                  <a:txBody>
                    <a:bodyPr/>
                    <a:lstStyle/>
                    <a:p>
                      <a:pPr algn="l" fontAlgn="t"/>
                      <a:r>
                        <a:rPr lang="en-US" sz="1100" b="1" i="0" u="none" strike="noStrike">
                          <a:solidFill>
                            <a:srgbClr val="000000"/>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737411075"/>
                  </a:ext>
                </a:extLst>
              </a:tr>
              <a:tr h="271761">
                <a:tc>
                  <a:txBody>
                    <a:bodyPr/>
                    <a:lstStyle/>
                    <a:p>
                      <a:pPr algn="l" fontAlgn="t"/>
                      <a:r>
                        <a:rPr lang="en-US" sz="1100" b="1" i="0" u="none" strike="noStrike">
                          <a:solidFill>
                            <a:srgbClr val="000000"/>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REGINALD LAWRENCE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4191603791"/>
                  </a:ext>
                </a:extLst>
              </a:tr>
              <a:tr h="476162">
                <a:tc>
                  <a:txBody>
                    <a:bodyPr/>
                    <a:lstStyle/>
                    <a:p>
                      <a:pPr algn="l" fontAlgn="t"/>
                      <a:r>
                        <a:rPr lang="en-US" sz="1100" b="1" i="0" u="none" strike="noStrike">
                          <a:solidFill>
                            <a:srgbClr val="000000"/>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effectLst/>
                          <a:latin typeface="Calibri" panose="020F0502020204030204" pitchFamily="34" charset="0"/>
                        </a:rPr>
                        <a:t>252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800315260"/>
                  </a:ext>
                </a:extLst>
              </a:tr>
              <a:tr h="271761">
                <a:tc>
                  <a:txBody>
                    <a:bodyPr/>
                    <a:lstStyle/>
                    <a:p>
                      <a:pPr algn="l" fontAlgn="t"/>
                      <a:endParaRPr lang="en-US" sz="1100" b="1" i="0" u="none" strike="noStrike">
                        <a:solidFill>
                          <a:srgbClr val="000000"/>
                        </a:solidFill>
                        <a:effectLst/>
                        <a:latin typeface="Calibri" panose="020F0502020204030204" pitchFamily="34" charset="0"/>
                      </a:endParaRPr>
                    </a:p>
                  </a:txBody>
                  <a:tcPr marL="9525" marR="9525" marT="9525">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100" b="0" i="0" u="none" strike="noStrike">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3311359616"/>
                  </a:ext>
                </a:extLst>
              </a:tr>
              <a:tr h="271761">
                <a:tc>
                  <a:txBody>
                    <a:bodyPr/>
                    <a:lstStyle/>
                    <a:p>
                      <a:pPr algn="ctr" fontAlgn="b"/>
                      <a:r>
                        <a:rPr lang="en-US" sz="1100" b="1" i="0" u="none" strike="noStrike">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94532794"/>
                  </a:ext>
                </a:extLst>
              </a:tr>
              <a:tr h="271761">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55204438"/>
                  </a:ext>
                </a:extLst>
              </a:tr>
              <a:tr h="253179">
                <a:tc>
                  <a:txBody>
                    <a:bodyPr/>
                    <a:lstStyle/>
                    <a:p>
                      <a:pPr algn="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29.80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$3,681,875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$14,611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59434744"/>
                  </a:ext>
                </a:extLst>
              </a:tr>
              <a:tr h="253179">
                <a:tc>
                  <a:txBody>
                    <a:bodyPr/>
                    <a:lstStyle/>
                    <a:p>
                      <a:pPr algn="r" fontAlgn="b"/>
                      <a:r>
                        <a:rPr lang="en-US" sz="10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$338,406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$1,343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72109953"/>
                  </a:ext>
                </a:extLst>
              </a:tr>
              <a:tr h="253179">
                <a:tc>
                  <a:txBody>
                    <a:bodyPr/>
                    <a:lstStyle/>
                    <a:p>
                      <a:pPr algn="r" fontAlgn="b"/>
                      <a:r>
                        <a:rPr lang="en-US" sz="10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$156,932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$623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15289720"/>
                  </a:ext>
                </a:extLst>
              </a:tr>
              <a:tr h="253179">
                <a:tc>
                  <a:txBody>
                    <a:bodyPr/>
                    <a:lstStyle/>
                    <a:p>
                      <a:pPr algn="r" fontAlgn="b"/>
                      <a:r>
                        <a:rPr lang="en-US" sz="10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66459968"/>
                  </a:ext>
                </a:extLst>
              </a:tr>
              <a:tr h="253179">
                <a:tc>
                  <a:txBody>
                    <a:bodyPr/>
                    <a:lstStyle/>
                    <a:p>
                      <a:pPr algn="r" fontAlgn="b"/>
                      <a:r>
                        <a:rPr lang="en-US" sz="10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$149,001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$591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26536050"/>
                  </a:ext>
                </a:extLst>
              </a:tr>
              <a:tr h="253179">
                <a:tc>
                  <a:txBody>
                    <a:bodyPr/>
                    <a:lstStyle/>
                    <a:p>
                      <a:pPr algn="r" fontAlgn="b"/>
                      <a:r>
                        <a:rPr lang="en-US" sz="10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$470,764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$1,868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04932274"/>
                  </a:ext>
                </a:extLst>
              </a:tr>
              <a:tr h="253179">
                <a:tc>
                  <a:txBody>
                    <a:bodyPr/>
                    <a:lstStyle/>
                    <a:p>
                      <a:pPr algn="r" fontAlgn="b"/>
                      <a:r>
                        <a:rPr lang="en-US" sz="10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4.00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$315,031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$1,250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6173505"/>
                  </a:ext>
                </a:extLst>
              </a:tr>
              <a:tr h="253179">
                <a:tc>
                  <a:txBody>
                    <a:bodyPr/>
                    <a:lstStyle/>
                    <a:p>
                      <a:pPr algn="r" fontAlgn="b"/>
                      <a:r>
                        <a:rPr lang="en-US" sz="1000" b="0" i="0" u="none" strike="noStrike">
                          <a:effectLst/>
                          <a:latin typeface="Arial" panose="020B0604020202020204" pitchFamily="34" charset="0"/>
                        </a:rPr>
                        <a:t>2700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Transportation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869313626"/>
                  </a:ext>
                </a:extLst>
              </a:tr>
              <a:tr h="313570">
                <a:tc gridSpan="2">
                  <a:txBody>
                    <a:bodyPr/>
                    <a:lstStyle/>
                    <a:p>
                      <a:pPr algn="r" fontAlgn="b"/>
                      <a:r>
                        <a:rPr lang="en-US" sz="1200" b="1" i="0" u="none" strike="noStrike">
                          <a:effectLst/>
                          <a:latin typeface="Arial" panose="020B0604020202020204" pitchFamily="34" charset="0"/>
                        </a:rPr>
                        <a:t>Total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1" i="0" u="none" strike="noStrike">
                          <a:effectLst/>
                          <a:latin typeface="Arial" panose="020B0604020202020204" pitchFamily="34" charset="0"/>
                        </a:rPr>
                        <a:t>41.55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effectLst/>
                          <a:latin typeface="Arial" panose="020B0604020202020204" pitchFamily="34" charset="0"/>
                        </a:rPr>
                        <a:t> $5,112,008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1" i="0" u="none" strike="noStrike">
                          <a:effectLst/>
                          <a:latin typeface="Arial" panose="020B0604020202020204" pitchFamily="34" charset="0"/>
                        </a:rPr>
                        <a:t> $20,286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200" b="1" i="0" u="none" strike="noStrike" dirty="0">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48594418"/>
                  </a:ext>
                </a:extLst>
              </a:tr>
            </a:tbl>
          </a:graphicData>
        </a:graphic>
      </p:graphicFrame>
    </p:spTree>
    <p:extLst>
      <p:ext uri="{BB962C8B-B14F-4D97-AF65-F5344CB8AC3E}">
        <p14:creationId xmlns:p14="http://schemas.microsoft.com/office/powerpoint/2010/main" val="90586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Tenorite"/>
              <a:ea typeface="+mn-ea"/>
              <a:cs typeface="+mn-cs"/>
            </a:endParaRPr>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enorite"/>
                <a:ea typeface="+mn-ea"/>
                <a:cs typeface="+mn-cs"/>
              </a:rPr>
              <a:t>*</a:t>
            </a:r>
            <a:r>
              <a:rPr kumimoji="0" lang="en-US" sz="1800" b="0" i="1" u="none" strike="noStrike" kern="1200" cap="none" spc="0" normalizeH="0" baseline="0" noProof="0">
                <a:ln>
                  <a:noFill/>
                </a:ln>
                <a:solidFill>
                  <a:prstClr val="black"/>
                </a:solidFill>
                <a:effectLst/>
                <a:uLnTx/>
                <a:uFillTx/>
                <a:latin typeface="Tenorite"/>
                <a:ea typeface="+mn-ea"/>
                <a:cs typeface="+mn-cs"/>
              </a:rPr>
              <a:t> Based on Current Allocation of School Budget</a:t>
            </a:r>
          </a:p>
        </p:txBody>
      </p:sp>
      <p:pic>
        <p:nvPicPr>
          <p:cNvPr id="7" name="Picture 6">
            <a:extLst>
              <a:ext uri="{FF2B5EF4-FFF2-40B4-BE49-F238E27FC236}">
                <a16:creationId xmlns:a16="http://schemas.microsoft.com/office/drawing/2014/main" id="{4E69D7E8-194E-B999-1ECD-4E5B2C5197CB}"/>
              </a:ext>
            </a:extLst>
          </p:cNvPr>
          <p:cNvPicPr>
            <a:picLocks noChangeAspect="1"/>
          </p:cNvPicPr>
          <p:nvPr/>
        </p:nvPicPr>
        <p:blipFill>
          <a:blip r:embed="rId3"/>
          <a:stretch>
            <a:fillRect/>
          </a:stretch>
        </p:blipFill>
        <p:spPr>
          <a:xfrm>
            <a:off x="1415846" y="1140377"/>
            <a:ext cx="9070258" cy="5971423"/>
          </a:xfrm>
          <a:prstGeom prst="rect">
            <a:avLst/>
          </a:prstGeom>
        </p:spPr>
      </p:pic>
    </p:spTree>
    <p:extLst>
      <p:ext uri="{BB962C8B-B14F-4D97-AF65-F5344CB8AC3E}">
        <p14:creationId xmlns:p14="http://schemas.microsoft.com/office/powerpoint/2010/main" val="898057438"/>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E26D5592-7F81-4435-8C6C-2CD9B62D8AB4}" vid="{46D971CB-E75A-40A3-BF1A-46C0843CD65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E17F33A-7F3F-468C-BBAA-CD2B44DBE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8dcae609-94e2-4108-915c-852935aa21ad"/>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287</TotalTime>
  <Words>5273</Words>
  <Application>Microsoft Office PowerPoint</Application>
  <PresentationFormat>Widescreen</PresentationFormat>
  <Paragraphs>1675</Paragraphs>
  <Slides>48</Slides>
  <Notes>24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48</vt:i4>
      </vt:variant>
    </vt:vector>
  </HeadingPairs>
  <TitlesOfParts>
    <vt:vector size="65" baseType="lpstr">
      <vt:lpstr>Aptos</vt:lpstr>
      <vt:lpstr>Arial</vt:lpstr>
      <vt:lpstr>Arial Black</vt:lpstr>
      <vt:lpstr>Berlin Sans FB Demi</vt:lpstr>
      <vt:lpstr>Calibri</vt:lpstr>
      <vt:lpstr>Franklin Gothic Book</vt:lpstr>
      <vt:lpstr>Franklin Gothic Demi</vt:lpstr>
      <vt:lpstr>Noto Sans Symbols</vt:lpstr>
      <vt:lpstr>Sabon Next LT</vt:lpstr>
      <vt:lpstr>Tenorite</vt:lpstr>
      <vt:lpstr>Times New Roman</vt:lpstr>
      <vt:lpstr>Trebuchet MS</vt:lpstr>
      <vt:lpstr>Verdana</vt:lpstr>
      <vt:lpstr>Wingdings</vt:lpstr>
      <vt:lpstr>Theme1</vt:lpstr>
      <vt:lpstr>2022 Principal's Report Template - Mtg 1</vt:lpstr>
      <vt:lpstr>Custom</vt:lpstr>
      <vt:lpstr>FY26 Budget Finalization Meeting</vt:lpstr>
      <vt:lpstr>PowerPoint Presentation</vt:lpstr>
      <vt:lpstr>Norms</vt:lpstr>
      <vt:lpstr>PowerPoint Presentation</vt:lpstr>
      <vt:lpstr>PowerPoint Presentation</vt:lpstr>
      <vt:lpstr>Budget Updates</vt:lpstr>
      <vt:lpstr>Changes since Feedback Meeting</vt:lpstr>
      <vt:lpstr>FY26 Budget by Function (required)</vt:lpstr>
      <vt:lpstr>FY26 Budget by Function (required)</vt:lpstr>
      <vt:lpstr> Discussion &amp; Questions</vt:lpstr>
      <vt:lpstr>Action on the Budget</vt:lpstr>
      <vt:lpstr>Additional Agenda Items</vt:lpstr>
      <vt:lpstr>EXTENDED - declare by March 7!</vt:lpstr>
      <vt:lpstr>Thank you!</vt:lpstr>
      <vt:lpstr>Appendix</vt:lpstr>
      <vt:lpstr>PowerPoint Presentation</vt:lpstr>
      <vt:lpstr>FY26 Budget Feedback Meeting</vt:lpstr>
      <vt:lpstr>AGENDA</vt:lpstr>
      <vt:lpstr>Meeting Norms</vt:lpstr>
      <vt:lpstr>Budget Feedback presentation &amp; Discussion</vt:lpstr>
      <vt:lpstr>GO Team Budget Development Process</vt:lpstr>
      <vt:lpstr>Overview of FY26 GO Team Budget Process</vt:lpstr>
      <vt:lpstr>Budget Feedback Meeting</vt:lpstr>
      <vt:lpstr>PowerPoint Presentation</vt:lpstr>
      <vt:lpstr>PowerPoint Presentation</vt:lpstr>
      <vt:lpstr>FY 26 Budget Parameters</vt:lpstr>
      <vt:lpstr>Review of FY26 Signature and Turnaround Program Funding Process </vt:lpstr>
      <vt:lpstr>Overview of Approved Signature Program Funds</vt:lpstr>
      <vt:lpstr>Signature program funds requested vs. approved</vt:lpstr>
      <vt:lpstr>West Manor Elementary FY26 Summary of Proposed Staffing AND Non-Staffing</vt:lpstr>
      <vt:lpstr>Summary Tab Overview</vt:lpstr>
      <vt:lpstr>PowerPoint Presentation</vt:lpstr>
      <vt:lpstr>PowerPoint Presentation</vt:lpstr>
      <vt:lpstr>PowerPoint Presentation</vt:lpstr>
      <vt:lpstr>Non-Staffing Tab Overview</vt:lpstr>
      <vt:lpstr>Non-Staffing Tab Continued</vt:lpstr>
      <vt:lpstr>Summary of position Changes to Support the fy26 bUDGET</vt:lpstr>
      <vt:lpstr>Descriptions of Strategic Plan Breakout Categories</vt:lpstr>
      <vt:lpstr>FY26 Budget by Function (required)</vt:lpstr>
      <vt:lpstr>FY26 Budget by Function (required)</vt:lpstr>
      <vt:lpstr>Questions for the GO Team to Consider and Discuss</vt:lpstr>
      <vt:lpstr>Questions for the GO Team to Consider and Discuss</vt:lpstr>
      <vt:lpstr>Discussion of Reserve &amp; Holdback Funds</vt:lpstr>
      <vt:lpstr>Plan for FY26 Leveling Reserve</vt:lpstr>
      <vt:lpstr>Plan for FY26 Title I Holdback</vt:lpstr>
      <vt:lpstr>Where We’re Going</vt:lpstr>
      <vt:lpstr>What’s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Lawrence, Reginald</cp:lastModifiedBy>
  <cp:revision>3</cp:revision>
  <dcterms:created xsi:type="dcterms:W3CDTF">2025-01-22T23:16:30Z</dcterms:created>
  <dcterms:modified xsi:type="dcterms:W3CDTF">2025-03-04T15:08:46Z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ies>
</file>